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7"/>
  </p:notesMasterIdLst>
  <p:handoutMasterIdLst>
    <p:handoutMasterId r:id="rId18"/>
  </p:handoutMasterIdLst>
  <p:sldIdLst>
    <p:sldId id="272" r:id="rId5"/>
    <p:sldId id="259" r:id="rId6"/>
    <p:sldId id="268" r:id="rId7"/>
    <p:sldId id="267" r:id="rId8"/>
    <p:sldId id="264" r:id="rId9"/>
    <p:sldId id="271" r:id="rId10"/>
    <p:sldId id="270" r:id="rId11"/>
    <p:sldId id="269" r:id="rId12"/>
    <p:sldId id="260" r:id="rId13"/>
    <p:sldId id="261" r:id="rId14"/>
    <p:sldId id="262" r:id="rId15"/>
    <p:sldId id="263" r:id="rId1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AFD"/>
    <a:srgbClr val="1E3A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13"/>
    <p:restoredTop sz="94711"/>
  </p:normalViewPr>
  <p:slideViewPr>
    <p:cSldViewPr snapToGrid="0" snapToObjects="1">
      <p:cViewPr varScale="1">
        <p:scale>
          <a:sx n="107" d="100"/>
          <a:sy n="107" d="100"/>
        </p:scale>
        <p:origin x="122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es Clegg" userId="c6df1435-7a36-4b38-be4d-16e68e91152f" providerId="ADAL" clId="{09F9B2CB-D273-4071-A365-55BE89EFC306}"/>
    <pc:docChg chg="custSel modSld">
      <pc:chgData name="James Clegg" userId="c6df1435-7a36-4b38-be4d-16e68e91152f" providerId="ADAL" clId="{09F9B2CB-D273-4071-A365-55BE89EFC306}" dt="2021-06-28T11:10:39.922" v="12"/>
      <pc:docMkLst>
        <pc:docMk/>
      </pc:docMkLst>
      <pc:sldChg chg="delSp modTransition delAnim">
        <pc:chgData name="James Clegg" userId="c6df1435-7a36-4b38-be4d-16e68e91152f" providerId="ADAL" clId="{09F9B2CB-D273-4071-A365-55BE89EFC306}" dt="2021-06-28T11:10:39.922" v="12"/>
        <pc:sldMkLst>
          <pc:docMk/>
          <pc:sldMk cId="3299310921" sldId="259"/>
        </pc:sldMkLst>
        <pc:picChg chg="del">
          <ac:chgData name="James Clegg" userId="c6df1435-7a36-4b38-be4d-16e68e91152f" providerId="ADAL" clId="{09F9B2CB-D273-4071-A365-55BE89EFC306}" dt="2021-06-28T11:10:09.399" v="1" actId="478"/>
          <ac:picMkLst>
            <pc:docMk/>
            <pc:sldMk cId="3299310921" sldId="259"/>
            <ac:picMk id="13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09F9B2CB-D273-4071-A365-55BE89EFC306}" dt="2021-06-28T11:10:39.922" v="12"/>
        <pc:sldMkLst>
          <pc:docMk/>
          <pc:sldMk cId="543163454" sldId="260"/>
        </pc:sldMkLst>
        <pc:picChg chg="del">
          <ac:chgData name="James Clegg" userId="c6df1435-7a36-4b38-be4d-16e68e91152f" providerId="ADAL" clId="{09F9B2CB-D273-4071-A365-55BE89EFC306}" dt="2021-06-28T11:10:22.954" v="8" actId="478"/>
          <ac:picMkLst>
            <pc:docMk/>
            <pc:sldMk cId="543163454" sldId="260"/>
            <ac:picMk id="5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09F9B2CB-D273-4071-A365-55BE89EFC306}" dt="2021-06-28T11:10:39.922" v="12"/>
        <pc:sldMkLst>
          <pc:docMk/>
          <pc:sldMk cId="3754808443" sldId="261"/>
        </pc:sldMkLst>
        <pc:picChg chg="del">
          <ac:chgData name="James Clegg" userId="c6df1435-7a36-4b38-be4d-16e68e91152f" providerId="ADAL" clId="{09F9B2CB-D273-4071-A365-55BE89EFC306}" dt="2021-06-28T11:10:24.836" v="9" actId="478"/>
          <ac:picMkLst>
            <pc:docMk/>
            <pc:sldMk cId="3754808443" sldId="261"/>
            <ac:picMk id="27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09F9B2CB-D273-4071-A365-55BE89EFC306}" dt="2021-06-28T11:10:39.922" v="12"/>
        <pc:sldMkLst>
          <pc:docMk/>
          <pc:sldMk cId="2074492544" sldId="262"/>
        </pc:sldMkLst>
        <pc:picChg chg="del">
          <ac:chgData name="James Clegg" userId="c6df1435-7a36-4b38-be4d-16e68e91152f" providerId="ADAL" clId="{09F9B2CB-D273-4071-A365-55BE89EFC306}" dt="2021-06-28T11:10:26.608" v="10" actId="478"/>
          <ac:picMkLst>
            <pc:docMk/>
            <pc:sldMk cId="2074492544" sldId="262"/>
            <ac:picMk id="33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09F9B2CB-D273-4071-A365-55BE89EFC306}" dt="2021-06-28T11:10:39.922" v="12"/>
        <pc:sldMkLst>
          <pc:docMk/>
          <pc:sldMk cId="1115414497" sldId="263"/>
        </pc:sldMkLst>
        <pc:picChg chg="del">
          <ac:chgData name="James Clegg" userId="c6df1435-7a36-4b38-be4d-16e68e91152f" providerId="ADAL" clId="{09F9B2CB-D273-4071-A365-55BE89EFC306}" dt="2021-06-28T11:10:28.744" v="11" actId="478"/>
          <ac:picMkLst>
            <pc:docMk/>
            <pc:sldMk cId="1115414497" sldId="263"/>
            <ac:picMk id="3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09F9B2CB-D273-4071-A365-55BE89EFC306}" dt="2021-06-28T11:10:39.922" v="12"/>
        <pc:sldMkLst>
          <pc:docMk/>
          <pc:sldMk cId="3876988678" sldId="264"/>
        </pc:sldMkLst>
        <pc:picChg chg="del">
          <ac:chgData name="James Clegg" userId="c6df1435-7a36-4b38-be4d-16e68e91152f" providerId="ADAL" clId="{09F9B2CB-D273-4071-A365-55BE89EFC306}" dt="2021-06-28T11:10:15.195" v="4" actId="478"/>
          <ac:picMkLst>
            <pc:docMk/>
            <pc:sldMk cId="3876988678" sldId="264"/>
            <ac:picMk id="2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09F9B2CB-D273-4071-A365-55BE89EFC306}" dt="2021-06-28T11:10:39.922" v="12"/>
        <pc:sldMkLst>
          <pc:docMk/>
          <pc:sldMk cId="3078993939" sldId="267"/>
        </pc:sldMkLst>
        <pc:picChg chg="del">
          <ac:chgData name="James Clegg" userId="c6df1435-7a36-4b38-be4d-16e68e91152f" providerId="ADAL" clId="{09F9B2CB-D273-4071-A365-55BE89EFC306}" dt="2021-06-28T11:10:13.648" v="3" actId="478"/>
          <ac:picMkLst>
            <pc:docMk/>
            <pc:sldMk cId="3078993939" sldId="267"/>
            <ac:picMk id="20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09F9B2CB-D273-4071-A365-55BE89EFC306}" dt="2021-06-28T11:10:39.922" v="12"/>
        <pc:sldMkLst>
          <pc:docMk/>
          <pc:sldMk cId="2565741616" sldId="268"/>
        </pc:sldMkLst>
        <pc:picChg chg="del">
          <ac:chgData name="James Clegg" userId="c6df1435-7a36-4b38-be4d-16e68e91152f" providerId="ADAL" clId="{09F9B2CB-D273-4071-A365-55BE89EFC306}" dt="2021-06-28T11:10:11.729" v="2" actId="478"/>
          <ac:picMkLst>
            <pc:docMk/>
            <pc:sldMk cId="2565741616" sldId="268"/>
            <ac:picMk id="21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09F9B2CB-D273-4071-A365-55BE89EFC306}" dt="2021-06-28T11:10:39.922" v="12"/>
        <pc:sldMkLst>
          <pc:docMk/>
          <pc:sldMk cId="2629666547" sldId="269"/>
        </pc:sldMkLst>
        <pc:picChg chg="del">
          <ac:chgData name="James Clegg" userId="c6df1435-7a36-4b38-be4d-16e68e91152f" providerId="ADAL" clId="{09F9B2CB-D273-4071-A365-55BE89EFC306}" dt="2021-06-28T11:10:21.073" v="7" actId="478"/>
          <ac:picMkLst>
            <pc:docMk/>
            <pc:sldMk cId="2629666547" sldId="269"/>
            <ac:picMk id="10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09F9B2CB-D273-4071-A365-55BE89EFC306}" dt="2021-06-28T11:10:39.922" v="12"/>
        <pc:sldMkLst>
          <pc:docMk/>
          <pc:sldMk cId="3756010412" sldId="270"/>
        </pc:sldMkLst>
        <pc:picChg chg="del">
          <ac:chgData name="James Clegg" userId="c6df1435-7a36-4b38-be4d-16e68e91152f" providerId="ADAL" clId="{09F9B2CB-D273-4071-A365-55BE89EFC306}" dt="2021-06-28T11:10:18.932" v="6" actId="478"/>
          <ac:picMkLst>
            <pc:docMk/>
            <pc:sldMk cId="3756010412" sldId="270"/>
            <ac:picMk id="6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09F9B2CB-D273-4071-A365-55BE89EFC306}" dt="2021-06-28T11:10:39.922" v="12"/>
        <pc:sldMkLst>
          <pc:docMk/>
          <pc:sldMk cId="3771108960" sldId="271"/>
        </pc:sldMkLst>
        <pc:picChg chg="del">
          <ac:chgData name="James Clegg" userId="c6df1435-7a36-4b38-be4d-16e68e91152f" providerId="ADAL" clId="{09F9B2CB-D273-4071-A365-55BE89EFC306}" dt="2021-06-28T11:10:16.823" v="5" actId="478"/>
          <ac:picMkLst>
            <pc:docMk/>
            <pc:sldMk cId="3771108960" sldId="271"/>
            <ac:picMk id="12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09F9B2CB-D273-4071-A365-55BE89EFC306}" dt="2021-06-28T11:10:39.922" v="12"/>
        <pc:sldMkLst>
          <pc:docMk/>
          <pc:sldMk cId="3810080983" sldId="272"/>
        </pc:sldMkLst>
        <pc:picChg chg="del">
          <ac:chgData name="James Clegg" userId="c6df1435-7a36-4b38-be4d-16e68e91152f" providerId="ADAL" clId="{09F9B2CB-D273-4071-A365-55BE89EFC306}" dt="2021-06-28T11:10:07.842" v="0" actId="478"/>
          <ac:picMkLst>
            <pc:docMk/>
            <pc:sldMk cId="3810080983" sldId="272"/>
            <ac:picMk id="2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971D915-8582-6644-875B-2B94633B3C8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22CD14-047A-7E42-B524-607D12335F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CA628-D126-F64B-838A-64719E1DCC39}" type="datetimeFigureOut">
              <a:rPr lang="en-US" smtClean="0"/>
              <a:t>6/28/2021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496EDD-CA96-114E-A009-CB496466E1E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B29E1E-2ADD-C94B-8CD9-9C7A498505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3202C-ABD8-B14A-B275-107CCC49C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21958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1C089-4F35-4C43-BC59-438EC1FE0F45}" type="datetimeFigureOut">
              <a:rPr lang="en-US" smtClean="0"/>
              <a:t>6/28/2021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FBF2E-605A-DD44-BAE4-1590D24E8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051015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4626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693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en-GB" sz="2400" b="1" i="0" kern="1200" baseline="0" dirty="0">
          <a:solidFill>
            <a:srgbClr val="1C3964"/>
          </a:solidFill>
          <a:effectLst/>
          <a:latin typeface="Bariol Bold" panose="02000506040000020003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0.png"/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5" Type="http://schemas.openxmlformats.org/officeDocument/2006/relationships/image" Target="../media/image2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.jpg"/><Relationship Id="rId7" Type="http://schemas.openxmlformats.org/officeDocument/2006/relationships/image" Target="../media/image25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3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10" Type="http://schemas.openxmlformats.org/officeDocument/2006/relationships/image" Target="../media/image26.png"/><Relationship Id="rId4" Type="http://schemas.openxmlformats.org/officeDocument/2006/relationships/image" Target="../media/image5.png"/><Relationship Id="rId9" Type="http://schemas.openxmlformats.org/officeDocument/2006/relationships/image" Target="../media/image29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2.wdp"/><Relationship Id="rId3" Type="http://schemas.openxmlformats.org/officeDocument/2006/relationships/image" Target="../media/image2.jpg"/><Relationship Id="rId7" Type="http://schemas.openxmlformats.org/officeDocument/2006/relationships/image" Target="../media/image12.png"/><Relationship Id="rId12" Type="http://schemas.openxmlformats.org/officeDocument/2006/relationships/image" Target="../media/image1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11" Type="http://schemas.microsoft.com/office/2007/relationships/hdphoto" Target="../media/hdphoto1.wdp"/><Relationship Id="rId5" Type="http://schemas.openxmlformats.org/officeDocument/2006/relationships/image" Target="../media/image5.png"/><Relationship Id="rId15" Type="http://schemas.openxmlformats.org/officeDocument/2006/relationships/image" Target="../media/image17.png"/><Relationship Id="rId10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openxmlformats.org/officeDocument/2006/relationships/image" Target="../media/image13.pn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4.png"/><Relationship Id="rId3" Type="http://schemas.openxmlformats.org/officeDocument/2006/relationships/image" Target="../media/image2.jpg"/><Relationship Id="rId7" Type="http://schemas.openxmlformats.org/officeDocument/2006/relationships/image" Target="../media/image3.png"/><Relationship Id="rId12" Type="http://schemas.microsoft.com/office/2007/relationships/hdphoto" Target="../media/hdphoto2.wdp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11" Type="http://schemas.openxmlformats.org/officeDocument/2006/relationships/image" Target="../media/image15.png"/><Relationship Id="rId5" Type="http://schemas.openxmlformats.org/officeDocument/2006/relationships/image" Target="../media/image11.png"/><Relationship Id="rId10" Type="http://schemas.openxmlformats.org/officeDocument/2006/relationships/image" Target="../media/image6.png"/><Relationship Id="rId4" Type="http://schemas.openxmlformats.org/officeDocument/2006/relationships/image" Target="../media/image17.png"/><Relationship Id="rId9" Type="http://schemas.openxmlformats.org/officeDocument/2006/relationships/image" Target="../media/image13.png"/><Relationship Id="rId1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microsoft.com/office/2007/relationships/hdphoto" Target="../media/hdphoto1.wdp"/><Relationship Id="rId3" Type="http://schemas.openxmlformats.org/officeDocument/2006/relationships/image" Target="../media/image2.jpg"/><Relationship Id="rId7" Type="http://schemas.openxmlformats.org/officeDocument/2006/relationships/image" Target="../media/image3.png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5.png"/><Relationship Id="rId11" Type="http://schemas.microsoft.com/office/2007/relationships/hdphoto" Target="../media/hdphoto2.wdp"/><Relationship Id="rId5" Type="http://schemas.openxmlformats.org/officeDocument/2006/relationships/image" Target="../media/image11.png"/><Relationship Id="rId10" Type="http://schemas.openxmlformats.org/officeDocument/2006/relationships/image" Target="../media/image15.png"/><Relationship Id="rId4" Type="http://schemas.openxmlformats.org/officeDocument/2006/relationships/image" Target="../media/image17.png"/><Relationship Id="rId9" Type="http://schemas.openxmlformats.org/officeDocument/2006/relationships/image" Target="../media/image6.png"/><Relationship Id="rId1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12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5" Type="http://schemas.openxmlformats.org/officeDocument/2006/relationships/image" Target="../media/image3.png"/><Relationship Id="rId10" Type="http://schemas.openxmlformats.org/officeDocument/2006/relationships/image" Target="../media/image18.png"/><Relationship Id="rId4" Type="http://schemas.openxmlformats.org/officeDocument/2006/relationships/image" Target="../media/image5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24.png"/><Relationship Id="rId4" Type="http://schemas.openxmlformats.org/officeDocument/2006/relationships/image" Target="../media/image5.pn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microsoft.com/office/2007/relationships/hdphoto" Target="../media/hdphoto1.wdp"/><Relationship Id="rId3" Type="http://schemas.openxmlformats.org/officeDocument/2006/relationships/image" Target="../media/image2.jpg"/><Relationship Id="rId7" Type="http://schemas.openxmlformats.org/officeDocument/2006/relationships/image" Target="../media/image190.png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11" Type="http://schemas.microsoft.com/office/2007/relationships/hdphoto" Target="../media/hdphoto2.wdp"/><Relationship Id="rId10" Type="http://schemas.openxmlformats.org/officeDocument/2006/relationships/image" Target="../media/image15.png"/><Relationship Id="rId4" Type="http://schemas.openxmlformats.org/officeDocument/2006/relationships/image" Target="../media/image5.png"/><Relationship Id="rId9" Type="http://schemas.openxmlformats.org/officeDocument/2006/relationships/image" Target="../media/image22.png"/><Relationship Id="rId1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25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3857111-FA79-4220-A10A-BFD76D6417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183" y="3340345"/>
            <a:ext cx="2124075" cy="25622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15B5279-0A78-48A3-A0C1-48EFCAF753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8547" y="3270619"/>
            <a:ext cx="2124075" cy="23336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93FEEB4-F2DF-4E6C-A073-BBDB4C7F5B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16936" y="4621457"/>
            <a:ext cx="1017457" cy="8283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4D3160-5302-42FB-BF4E-3E821A32D2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39517" y="484574"/>
            <a:ext cx="2678700" cy="17899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F60DE91-2DBB-45C6-85AA-5EC5721DC2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464484">
            <a:off x="772721" y="4653437"/>
            <a:ext cx="755647" cy="5040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A565662-BC67-4378-9BE1-C328B3DAD1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40153" y="378971"/>
            <a:ext cx="2614749" cy="174414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84C5340-277B-4EB5-A6C5-E73011EED21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10832" y="1979127"/>
            <a:ext cx="6084335" cy="228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0809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CE94C8A-4286-4BE0-A60F-92B265123A97}"/>
              </a:ext>
            </a:extLst>
          </p:cNvPr>
          <p:cNvSpPr txBox="1"/>
          <p:nvPr/>
        </p:nvSpPr>
        <p:spPr>
          <a:xfrm>
            <a:off x="569432" y="1663355"/>
            <a:ext cx="77102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Case A and Case B have a total mass of 30 kg.</a:t>
            </a:r>
          </a:p>
          <a:p>
            <a:endParaRPr lang="en-GB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E94C8A-4286-4BE0-A60F-92B265123A97}"/>
              </a:ext>
            </a:extLst>
          </p:cNvPr>
          <p:cNvSpPr txBox="1"/>
          <p:nvPr/>
        </p:nvSpPr>
        <p:spPr>
          <a:xfrm>
            <a:off x="569431" y="2145322"/>
            <a:ext cx="7710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Case A and Case C have a total mass of 35 kg.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E94C8A-4286-4BE0-A60F-92B265123A97}"/>
              </a:ext>
            </a:extLst>
          </p:cNvPr>
          <p:cNvSpPr txBox="1"/>
          <p:nvPr/>
        </p:nvSpPr>
        <p:spPr>
          <a:xfrm>
            <a:off x="740882" y="4666339"/>
            <a:ext cx="77102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Case C is 5 kg heavier than Case B.</a:t>
            </a:r>
          </a:p>
          <a:p>
            <a:endParaRPr lang="en-GB" sz="2800" dirty="0"/>
          </a:p>
        </p:txBody>
      </p:sp>
      <p:grpSp>
        <p:nvGrpSpPr>
          <p:cNvPr id="8" name="Group 7"/>
          <p:cNvGrpSpPr/>
          <p:nvPr/>
        </p:nvGrpSpPr>
        <p:grpSpPr>
          <a:xfrm>
            <a:off x="1214438" y="2579342"/>
            <a:ext cx="1143000" cy="892521"/>
            <a:chOff x="1214438" y="2579342"/>
            <a:chExt cx="1143000" cy="892521"/>
          </a:xfrm>
        </p:grpSpPr>
        <p:sp>
          <p:nvSpPr>
            <p:cNvPr id="9" name="Rectangle 8"/>
            <p:cNvSpPr/>
            <p:nvPr/>
          </p:nvSpPr>
          <p:spPr>
            <a:xfrm>
              <a:off x="1214438" y="2957513"/>
              <a:ext cx="1143000" cy="51435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04889" y="2579342"/>
              <a:ext cx="3926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400" dirty="0"/>
                <a:t>A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357438" y="2566182"/>
            <a:ext cx="1157287" cy="905681"/>
            <a:chOff x="2357438" y="2561420"/>
            <a:chExt cx="1635607" cy="905681"/>
          </a:xfrm>
        </p:grpSpPr>
        <p:sp>
          <p:nvSpPr>
            <p:cNvPr id="12" name="Rectangle 11"/>
            <p:cNvSpPr/>
            <p:nvPr/>
          </p:nvSpPr>
          <p:spPr>
            <a:xfrm>
              <a:off x="2357438" y="2952751"/>
              <a:ext cx="1635607" cy="5143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99555" y="2561420"/>
              <a:ext cx="4000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400" dirty="0"/>
                <a:t>B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214438" y="3411258"/>
            <a:ext cx="1143000" cy="895801"/>
            <a:chOff x="1214438" y="2576062"/>
            <a:chExt cx="1143000" cy="895801"/>
          </a:xfrm>
        </p:grpSpPr>
        <p:sp>
          <p:nvSpPr>
            <p:cNvPr id="15" name="Rectangle 14"/>
            <p:cNvSpPr/>
            <p:nvPr/>
          </p:nvSpPr>
          <p:spPr>
            <a:xfrm>
              <a:off x="1214438" y="2957513"/>
              <a:ext cx="1143000" cy="51435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599202" y="2576062"/>
              <a:ext cx="4000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400" dirty="0"/>
                <a:t>A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357438" y="3406933"/>
            <a:ext cx="2128837" cy="900126"/>
            <a:chOff x="2357438" y="2566975"/>
            <a:chExt cx="1635607" cy="900126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8" name="Rectangle 17"/>
            <p:cNvSpPr/>
            <p:nvPr/>
          </p:nvSpPr>
          <p:spPr>
            <a:xfrm>
              <a:off x="2357438" y="2952751"/>
              <a:ext cx="1635607" cy="5143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32318" y="2566975"/>
              <a:ext cx="4000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400" dirty="0"/>
                <a:t>C</a:t>
              </a:r>
            </a:p>
          </p:txBody>
        </p:sp>
      </p:grpSp>
      <p:sp>
        <p:nvSpPr>
          <p:cNvPr id="20" name="Rectangle 19"/>
          <p:cNvSpPr/>
          <p:nvPr/>
        </p:nvSpPr>
        <p:spPr>
          <a:xfrm>
            <a:off x="3677951" y="2905870"/>
            <a:ext cx="6671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prstClr val="black"/>
                </a:solidFill>
              </a:rPr>
              <a:t>5 kg </a:t>
            </a:r>
            <a:endParaRPr lang="en-GB" sz="1400" dirty="0"/>
          </a:p>
        </p:txBody>
      </p:sp>
      <p:cxnSp>
        <p:nvCxnSpPr>
          <p:cNvPr id="21" name="Straight Connector 20"/>
          <p:cNvCxnSpPr>
            <a:cxnSpLocks/>
          </p:cNvCxnSpPr>
          <p:nvPr/>
        </p:nvCxnSpPr>
        <p:spPr>
          <a:xfrm flipV="1">
            <a:off x="3514725" y="2749671"/>
            <a:ext cx="0" cy="1662012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3529013" y="3265332"/>
            <a:ext cx="944629" cy="1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4647092" y="3000458"/>
            <a:ext cx="9172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prstClr val="black"/>
                </a:solidFill>
              </a:rPr>
              <a:t>30 kg </a:t>
            </a:r>
            <a:endParaRPr lang="en-GB" sz="1600" dirty="0"/>
          </a:p>
        </p:txBody>
      </p:sp>
      <p:sp>
        <p:nvSpPr>
          <p:cNvPr id="25" name="Rectangle 24"/>
          <p:cNvSpPr/>
          <p:nvPr/>
        </p:nvSpPr>
        <p:spPr>
          <a:xfrm>
            <a:off x="4649168" y="3795062"/>
            <a:ext cx="9172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prstClr val="black"/>
                </a:solidFill>
              </a:rPr>
              <a:t>35 kg </a:t>
            </a:r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335" y="546637"/>
            <a:ext cx="3952875" cy="11906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363203" y="3288718"/>
                <a:ext cx="24896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35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800" dirty="0"/>
                  <a:t> 30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5</a:t>
                </a: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3203" y="3288718"/>
                <a:ext cx="2489604" cy="523220"/>
              </a:xfrm>
              <a:prstGeom prst="rect">
                <a:avLst/>
              </a:prstGeom>
              <a:blipFill>
                <a:blip r:embed="rId8"/>
                <a:stretch>
                  <a:fillRect l="-5147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75480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20" grpId="0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CE94C8A-4286-4BE0-A60F-92B265123A97}"/>
              </a:ext>
            </a:extLst>
          </p:cNvPr>
          <p:cNvSpPr txBox="1"/>
          <p:nvPr/>
        </p:nvSpPr>
        <p:spPr>
          <a:xfrm>
            <a:off x="740882" y="1993730"/>
            <a:ext cx="77102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Case B and Case C have a total mass of 29 kg.</a:t>
            </a:r>
          </a:p>
          <a:p>
            <a:endParaRPr lang="en-GB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557166" y="2957513"/>
                <a:ext cx="2489604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29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800" dirty="0"/>
                  <a:t> 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24</a:t>
                </a:r>
              </a:p>
              <a:p>
                <a:pPr algn="l"/>
                <a:r>
                  <a:rPr lang="en-GB" sz="2800" dirty="0"/>
                  <a:t>24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÷</m:t>
                    </m:r>
                  </m:oMath>
                </a14:m>
                <a:r>
                  <a:rPr lang="en-GB" sz="2800" dirty="0"/>
                  <a:t> 2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12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7166" y="2957513"/>
                <a:ext cx="2489604" cy="954107"/>
              </a:xfrm>
              <a:prstGeom prst="rect">
                <a:avLst/>
              </a:prstGeom>
              <a:blipFill>
                <a:blip r:embed="rId7"/>
                <a:stretch>
                  <a:fillRect l="-5147" t="-5732" b="-17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ECE94C8A-4286-4BE0-A60F-92B265123A97}"/>
              </a:ext>
            </a:extLst>
          </p:cNvPr>
          <p:cNvSpPr txBox="1"/>
          <p:nvPr/>
        </p:nvSpPr>
        <p:spPr>
          <a:xfrm>
            <a:off x="835335" y="4750659"/>
            <a:ext cx="77102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Case C is 5 kg heavier than Case B.</a:t>
            </a:r>
          </a:p>
          <a:p>
            <a:endParaRPr lang="en-GB" sz="2800" dirty="0"/>
          </a:p>
        </p:txBody>
      </p:sp>
      <p:grpSp>
        <p:nvGrpSpPr>
          <p:cNvPr id="8" name="Group 7"/>
          <p:cNvGrpSpPr/>
          <p:nvPr/>
        </p:nvGrpSpPr>
        <p:grpSpPr>
          <a:xfrm>
            <a:off x="1214438" y="2579342"/>
            <a:ext cx="1143000" cy="892521"/>
            <a:chOff x="1214438" y="2579342"/>
            <a:chExt cx="1143000" cy="892521"/>
          </a:xfrm>
        </p:grpSpPr>
        <p:sp>
          <p:nvSpPr>
            <p:cNvPr id="9" name="Rectangle 8"/>
            <p:cNvSpPr/>
            <p:nvPr/>
          </p:nvSpPr>
          <p:spPr>
            <a:xfrm>
              <a:off x="1214438" y="2957513"/>
              <a:ext cx="1143000" cy="51435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04889" y="2579342"/>
              <a:ext cx="3926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400" dirty="0"/>
                <a:t>A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357438" y="2566182"/>
            <a:ext cx="1157287" cy="905681"/>
            <a:chOff x="2357438" y="2561420"/>
            <a:chExt cx="1635607" cy="905681"/>
          </a:xfrm>
        </p:grpSpPr>
        <p:sp>
          <p:nvSpPr>
            <p:cNvPr id="12" name="Rectangle 11"/>
            <p:cNvSpPr/>
            <p:nvPr/>
          </p:nvSpPr>
          <p:spPr>
            <a:xfrm>
              <a:off x="2357438" y="2952751"/>
              <a:ext cx="1635607" cy="51435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99555" y="2561420"/>
              <a:ext cx="4000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400" dirty="0"/>
                <a:t>B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214438" y="3411258"/>
            <a:ext cx="1143000" cy="895801"/>
            <a:chOff x="1214438" y="2576062"/>
            <a:chExt cx="1143000" cy="895801"/>
          </a:xfrm>
        </p:grpSpPr>
        <p:sp>
          <p:nvSpPr>
            <p:cNvPr id="15" name="Rectangle 14"/>
            <p:cNvSpPr/>
            <p:nvPr/>
          </p:nvSpPr>
          <p:spPr>
            <a:xfrm>
              <a:off x="1214438" y="2957513"/>
              <a:ext cx="1143000" cy="51435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599202" y="2576062"/>
              <a:ext cx="4000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400" dirty="0"/>
                <a:t>A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357438" y="3406933"/>
            <a:ext cx="2128837" cy="900126"/>
            <a:chOff x="2357438" y="2566975"/>
            <a:chExt cx="1635607" cy="900126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8" name="Rectangle 17"/>
            <p:cNvSpPr/>
            <p:nvPr/>
          </p:nvSpPr>
          <p:spPr>
            <a:xfrm>
              <a:off x="2357438" y="2952751"/>
              <a:ext cx="1635607" cy="5143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32318" y="2566975"/>
              <a:ext cx="4000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400" dirty="0"/>
                <a:t>C</a:t>
              </a:r>
            </a:p>
          </p:txBody>
        </p:sp>
      </p:grpSp>
      <p:sp>
        <p:nvSpPr>
          <p:cNvPr id="20" name="Rectangle 19"/>
          <p:cNvSpPr/>
          <p:nvPr/>
        </p:nvSpPr>
        <p:spPr>
          <a:xfrm>
            <a:off x="3694016" y="2905870"/>
            <a:ext cx="6671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prstClr val="black"/>
                </a:solidFill>
              </a:rPr>
              <a:t>5 kg </a:t>
            </a:r>
            <a:endParaRPr lang="en-GB" sz="1400" dirty="0"/>
          </a:p>
        </p:txBody>
      </p:sp>
      <p:cxnSp>
        <p:nvCxnSpPr>
          <p:cNvPr id="21" name="Straight Connector 20"/>
          <p:cNvCxnSpPr/>
          <p:nvPr/>
        </p:nvCxnSpPr>
        <p:spPr>
          <a:xfrm flipH="1" flipV="1">
            <a:off x="3514725" y="2905870"/>
            <a:ext cx="14288" cy="1444385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3529013" y="3265332"/>
            <a:ext cx="944629" cy="1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ight Brace 22"/>
          <p:cNvSpPr/>
          <p:nvPr/>
        </p:nvSpPr>
        <p:spPr>
          <a:xfrm>
            <a:off x="4646016" y="2889790"/>
            <a:ext cx="388328" cy="1402418"/>
          </a:xfrm>
          <a:prstGeom prst="rightBrace">
            <a:avLst>
              <a:gd name="adj1" fmla="val 8333"/>
              <a:gd name="adj2" fmla="val 49495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177550" y="3325675"/>
            <a:ext cx="1100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29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827706" y="3816829"/>
            <a:ext cx="520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5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94705" y="3826836"/>
            <a:ext cx="520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12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03128" y="2996461"/>
            <a:ext cx="520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12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CE94C8A-4286-4BE0-A60F-92B265123A97}"/>
              </a:ext>
            </a:extLst>
          </p:cNvPr>
          <p:cNvSpPr txBox="1"/>
          <p:nvPr/>
        </p:nvSpPr>
        <p:spPr>
          <a:xfrm>
            <a:off x="5117792" y="680726"/>
            <a:ext cx="77102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Case B has a mass of 12 kg.</a:t>
            </a:r>
          </a:p>
          <a:p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Case C has a mass of 17 kg.</a:t>
            </a:r>
          </a:p>
          <a:p>
            <a:endParaRPr lang="en-GB" sz="28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5335" y="546637"/>
            <a:ext cx="3952875" cy="119062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7449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23" grpId="0" animBg="1"/>
      <p:bldP spid="24" grpId="0"/>
      <p:bldP spid="25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CE94C8A-4286-4BE0-A60F-92B265123A97}"/>
              </a:ext>
            </a:extLst>
          </p:cNvPr>
          <p:cNvSpPr txBox="1"/>
          <p:nvPr/>
        </p:nvSpPr>
        <p:spPr>
          <a:xfrm>
            <a:off x="5117792" y="680726"/>
            <a:ext cx="771026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Case B has a mass of 12 kg.</a:t>
            </a:r>
          </a:p>
          <a:p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Case C has a mass of 17 kg.</a:t>
            </a:r>
          </a:p>
          <a:p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Case A has a mass of 18 kg.</a:t>
            </a:r>
          </a:p>
          <a:p>
            <a:endParaRPr lang="en-GB" sz="2800" dirty="0"/>
          </a:p>
        </p:txBody>
      </p:sp>
      <p:sp>
        <p:nvSpPr>
          <p:cNvPr id="6" name="Rectangle 5"/>
          <p:cNvSpPr/>
          <p:nvPr/>
        </p:nvSpPr>
        <p:spPr>
          <a:xfrm>
            <a:off x="703117" y="2381163"/>
            <a:ext cx="690051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Case A and Case B have a total mass of 30 kg.</a:t>
            </a:r>
          </a:p>
          <a:p>
            <a:r>
              <a:rPr lang="en-GB" sz="2800" dirty="0"/>
              <a:t>Case B and Case C have a total mass of 29 kg.</a:t>
            </a:r>
          </a:p>
          <a:p>
            <a:r>
              <a:rPr lang="en-GB" sz="2800" dirty="0"/>
              <a:t>Case A and Case C have a total mass of 35 kg.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CE94C8A-4286-4BE0-A60F-92B265123A97}"/>
                  </a:ext>
                </a:extLst>
              </p:cNvPr>
              <p:cNvSpPr txBox="1"/>
              <p:nvPr/>
            </p:nvSpPr>
            <p:spPr>
              <a:xfrm>
                <a:off x="7334716" y="2394433"/>
                <a:ext cx="7710265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18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 12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 30</a:t>
                </a:r>
              </a:p>
              <a:p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12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 17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 29</a:t>
                </a:r>
              </a:p>
              <a:p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18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 17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 35</a:t>
                </a:r>
              </a:p>
              <a:p>
                <a:endParaRPr lang="en-GB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CE94C8A-4286-4BE0-A60F-92B265123A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4716" y="2394433"/>
                <a:ext cx="7710265" cy="1815882"/>
              </a:xfrm>
              <a:prstGeom prst="rect">
                <a:avLst/>
              </a:prstGeom>
              <a:blipFill>
                <a:blip r:embed="rId7"/>
                <a:stretch>
                  <a:fillRect l="-1581" t="-33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703117" y="4446020"/>
            <a:ext cx="90552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Could you design a similar problem to challenge your friends?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CE94C8A-4286-4BE0-A60F-92B265123A97}"/>
                  </a:ext>
                </a:extLst>
              </p:cNvPr>
              <p:cNvSpPr txBox="1"/>
              <p:nvPr/>
            </p:nvSpPr>
            <p:spPr>
              <a:xfrm>
                <a:off x="7334716" y="2381204"/>
                <a:ext cx="214663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30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 12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 18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CE94C8A-4286-4BE0-A60F-92B265123A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4716" y="2381204"/>
                <a:ext cx="2146636" cy="523220"/>
              </a:xfrm>
              <a:prstGeom prst="rect">
                <a:avLst/>
              </a:prstGeom>
              <a:blipFill>
                <a:blip r:embed="rId9"/>
                <a:stretch>
                  <a:fillRect l="-5682" t="-11765" r="-4261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5028CCEA-CA3F-48F6-944A-19558557E45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5335" y="546637"/>
            <a:ext cx="3952875" cy="119062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15414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1585071" y="981592"/>
            <a:ext cx="1334620" cy="1609923"/>
            <a:chOff x="3167131" y="1225215"/>
            <a:chExt cx="1334620" cy="1609923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7131" y="1225215"/>
              <a:ext cx="1334620" cy="1609923"/>
            </a:xfrm>
            <a:prstGeom prst="rect">
              <a:avLst/>
            </a:prstGeom>
          </p:spPr>
        </p:pic>
        <p:grpSp>
          <p:nvGrpSpPr>
            <p:cNvPr id="37" name="Group 36"/>
            <p:cNvGrpSpPr/>
            <p:nvPr/>
          </p:nvGrpSpPr>
          <p:grpSpPr>
            <a:xfrm rot="20586022">
              <a:off x="3523853" y="1608755"/>
              <a:ext cx="839660" cy="386265"/>
              <a:chOff x="495515" y="2136370"/>
              <a:chExt cx="1253045" cy="650953"/>
            </a:xfrm>
          </p:grpSpPr>
          <p:sp>
            <p:nvSpPr>
              <p:cNvPr id="38" name="Snip Same Side Corner Rectangle 37"/>
              <p:cNvSpPr/>
              <p:nvPr/>
            </p:nvSpPr>
            <p:spPr>
              <a:xfrm rot="11500454">
                <a:off x="762000" y="2230582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Snip Same Side Corner Rectangle 38"/>
              <p:cNvSpPr/>
              <p:nvPr/>
            </p:nvSpPr>
            <p:spPr>
              <a:xfrm rot="11500454">
                <a:off x="1263544" y="2330123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0" name="Straight Connector 39"/>
              <p:cNvCxnSpPr/>
              <p:nvPr/>
            </p:nvCxnSpPr>
            <p:spPr>
              <a:xfrm>
                <a:off x="720329" y="2176601"/>
                <a:ext cx="1028231" cy="217702"/>
              </a:xfrm>
              <a:prstGeom prst="line">
                <a:avLst/>
              </a:prstGeom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rot="1013978" flipH="1">
                <a:off x="495515" y="2136370"/>
                <a:ext cx="284546" cy="248549"/>
              </a:xfrm>
              <a:prstGeom prst="line">
                <a:avLst/>
              </a:prstGeom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34291" y="680726"/>
            <a:ext cx="8007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Alex, Dora, Whitney and Annie are going on holiday.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670385" y="1173156"/>
            <a:ext cx="1405916" cy="1695926"/>
            <a:chOff x="752302" y="1311596"/>
            <a:chExt cx="1405916" cy="169592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302" y="1311596"/>
              <a:ext cx="1405916" cy="1695926"/>
            </a:xfrm>
            <a:prstGeom prst="rect">
              <a:avLst/>
            </a:prstGeom>
          </p:spPr>
        </p:pic>
        <p:grpSp>
          <p:nvGrpSpPr>
            <p:cNvPr id="14" name="Group 13"/>
            <p:cNvGrpSpPr/>
            <p:nvPr/>
          </p:nvGrpSpPr>
          <p:grpSpPr>
            <a:xfrm rot="20586022">
              <a:off x="1176600" y="1728853"/>
              <a:ext cx="941003" cy="399404"/>
              <a:chOff x="363525" y="2114227"/>
              <a:chExt cx="1385035" cy="673096"/>
            </a:xfrm>
          </p:grpSpPr>
          <p:sp>
            <p:nvSpPr>
              <p:cNvPr id="15" name="Snip Same Side Corner Rectangle 14"/>
              <p:cNvSpPr/>
              <p:nvPr/>
            </p:nvSpPr>
            <p:spPr>
              <a:xfrm rot="11500454">
                <a:off x="762000" y="2230582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Snip Same Side Corner Rectangle 15"/>
              <p:cNvSpPr/>
              <p:nvPr/>
            </p:nvSpPr>
            <p:spPr>
              <a:xfrm rot="11500454">
                <a:off x="1263544" y="2330123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720329" y="2176601"/>
                <a:ext cx="1028231" cy="217702"/>
              </a:xfrm>
              <a:prstGeom prst="line">
                <a:avLst/>
              </a:prstGeom>
              <a:ln w="571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1013978" flipH="1">
                <a:off x="363525" y="2114227"/>
                <a:ext cx="393528" cy="445584"/>
              </a:xfrm>
              <a:prstGeom prst="line">
                <a:avLst/>
              </a:prstGeom>
              <a:ln w="571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1" name="Group 50"/>
          <p:cNvGrpSpPr/>
          <p:nvPr/>
        </p:nvGrpSpPr>
        <p:grpSpPr>
          <a:xfrm>
            <a:off x="7162118" y="981592"/>
            <a:ext cx="1375243" cy="1695927"/>
            <a:chOff x="5227836" y="1175663"/>
            <a:chExt cx="1375243" cy="169592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7836" y="1175663"/>
              <a:ext cx="1375243" cy="1695927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5305002" y="1572421"/>
              <a:ext cx="942557" cy="362392"/>
              <a:chOff x="720329" y="2176601"/>
              <a:chExt cx="1342386" cy="610722"/>
            </a:xfrm>
          </p:grpSpPr>
          <p:sp>
            <p:nvSpPr>
              <p:cNvPr id="6" name="Snip Same Side Corner Rectangle 5"/>
              <p:cNvSpPr/>
              <p:nvPr/>
            </p:nvSpPr>
            <p:spPr>
              <a:xfrm rot="11500454">
                <a:off x="762000" y="2230582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Snip Same Side Corner Rectangle 6"/>
              <p:cNvSpPr/>
              <p:nvPr/>
            </p:nvSpPr>
            <p:spPr>
              <a:xfrm rot="11500454">
                <a:off x="1263544" y="2330123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720329" y="2176601"/>
                <a:ext cx="1028231" cy="217702"/>
              </a:xfrm>
              <a:prstGeom prst="line">
                <a:avLst/>
              </a:prstGeom>
              <a:ln w="5715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1748561" y="2437852"/>
                <a:ext cx="314154" cy="53561"/>
              </a:xfrm>
              <a:prstGeom prst="line">
                <a:avLst/>
              </a:prstGeom>
              <a:ln w="5715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A98CC0E7-F32A-42FF-A231-E85AA93315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78782" y="1560461"/>
            <a:ext cx="1281113" cy="1042988"/>
          </a:xfrm>
          <a:prstGeom prst="rect">
            <a:avLst/>
          </a:prstGeom>
        </p:spPr>
      </p:pic>
      <p:grpSp>
        <p:nvGrpSpPr>
          <p:cNvPr id="52" name="Group 51"/>
          <p:cNvGrpSpPr/>
          <p:nvPr/>
        </p:nvGrpSpPr>
        <p:grpSpPr>
          <a:xfrm>
            <a:off x="7988917" y="1178349"/>
            <a:ext cx="1382571" cy="1518968"/>
            <a:chOff x="7237343" y="1225215"/>
            <a:chExt cx="1382571" cy="1518968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7343" y="1225215"/>
              <a:ext cx="1382571" cy="1518968"/>
            </a:xfrm>
            <a:prstGeom prst="rect">
              <a:avLst/>
            </a:prstGeom>
          </p:spPr>
        </p:pic>
        <p:grpSp>
          <p:nvGrpSpPr>
            <p:cNvPr id="32" name="Group 31"/>
            <p:cNvGrpSpPr/>
            <p:nvPr/>
          </p:nvGrpSpPr>
          <p:grpSpPr>
            <a:xfrm>
              <a:off x="7421004" y="1537564"/>
              <a:ext cx="942557" cy="362392"/>
              <a:chOff x="720329" y="2176601"/>
              <a:chExt cx="1342386" cy="610722"/>
            </a:xfrm>
          </p:grpSpPr>
          <p:sp>
            <p:nvSpPr>
              <p:cNvPr id="33" name="Snip Same Side Corner Rectangle 32"/>
              <p:cNvSpPr/>
              <p:nvPr/>
            </p:nvSpPr>
            <p:spPr>
              <a:xfrm rot="11500454">
                <a:off x="762000" y="2230582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Snip Same Side Corner Rectangle 33"/>
              <p:cNvSpPr/>
              <p:nvPr/>
            </p:nvSpPr>
            <p:spPr>
              <a:xfrm rot="11500454">
                <a:off x="1263544" y="2330123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>
                <a:off x="720329" y="2176601"/>
                <a:ext cx="1028231" cy="217702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1748561" y="2437852"/>
                <a:ext cx="314154" cy="53561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7" name="TextBox 46"/>
          <p:cNvSpPr txBox="1"/>
          <p:nvPr/>
        </p:nvSpPr>
        <p:spPr>
          <a:xfrm>
            <a:off x="734291" y="3416730"/>
            <a:ext cx="852850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Annie’s suitcase is not the heaviest.</a:t>
            </a:r>
          </a:p>
          <a:p>
            <a:pPr algn="l"/>
            <a:r>
              <a:rPr lang="en-GB" sz="2800" dirty="0"/>
              <a:t>Dora’s suitcase is 5kg heavier than Alex’s.</a:t>
            </a:r>
          </a:p>
          <a:p>
            <a:pPr algn="l"/>
            <a:endParaRPr lang="en-GB" sz="2800" dirty="0"/>
          </a:p>
          <a:p>
            <a:pPr algn="l"/>
            <a:r>
              <a:rPr lang="en-GB" sz="2800" dirty="0"/>
              <a:t>Match the children to the correct suitcases.</a:t>
            </a: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9875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82016" y="1289679"/>
            <a:ext cx="663044" cy="1235485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592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99656" y="1194859"/>
            <a:ext cx="779526" cy="1379163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3189273" y="2484444"/>
            <a:ext cx="1232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16 kg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181042" y="2484444"/>
            <a:ext cx="1232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17 kg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086232" y="2496454"/>
            <a:ext cx="1232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21 kg</a:t>
            </a: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D27F98AE-E148-4145-B805-880FE5F199D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558021" y="3066373"/>
            <a:ext cx="697680" cy="697680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3622CE17-6CBE-6040-B6F8-C91DBF3E4099}"/>
              </a:ext>
            </a:extLst>
          </p:cNvPr>
          <p:cNvSpPr txBox="1"/>
          <p:nvPr/>
        </p:nvSpPr>
        <p:spPr>
          <a:xfrm>
            <a:off x="6243895" y="3197907"/>
            <a:ext cx="2990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alibri" panose="020F0502020204030204" pitchFamily="34" charset="0"/>
              </a:rPr>
              <a:t>Have a think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047892" y="2481765"/>
            <a:ext cx="909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23 kg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5919895" y="1516119"/>
            <a:ext cx="1000449" cy="923743"/>
            <a:chOff x="5919895" y="1516119"/>
            <a:chExt cx="1000449" cy="923743"/>
          </a:xfrm>
        </p:grpSpPr>
        <p:pic>
          <p:nvPicPr>
            <p:cNvPr id="69" name="Picture 68"/>
            <p:cNvPicPr>
              <a:picLocks noChangeAspect="1"/>
            </p:cNvPicPr>
            <p:nvPr/>
          </p:nvPicPr>
          <p:blipFill rotWithShape="1">
            <a:blip r:embed="rId15"/>
            <a:srcRect b="8151"/>
            <a:stretch/>
          </p:blipFill>
          <p:spPr>
            <a:xfrm>
              <a:off x="5933751" y="1646249"/>
              <a:ext cx="921934" cy="793613"/>
            </a:xfrm>
            <a:prstGeom prst="rect">
              <a:avLst/>
            </a:prstGeom>
          </p:spPr>
        </p:pic>
        <p:sp>
          <p:nvSpPr>
            <p:cNvPr id="66" name="Rounded Rectangle 65"/>
            <p:cNvSpPr/>
            <p:nvPr/>
          </p:nvSpPr>
          <p:spPr>
            <a:xfrm>
              <a:off x="5919895" y="1543903"/>
              <a:ext cx="324000" cy="211673"/>
            </a:xfrm>
            <a:prstGeom prst="roundRect">
              <a:avLst/>
            </a:prstGeom>
            <a:solidFill>
              <a:srgbClr val="F6FA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Rounded Rectangle 66"/>
            <p:cNvSpPr/>
            <p:nvPr/>
          </p:nvSpPr>
          <p:spPr>
            <a:xfrm>
              <a:off x="6596344" y="1516119"/>
              <a:ext cx="324000" cy="211673"/>
            </a:xfrm>
            <a:prstGeom prst="roundRect">
              <a:avLst/>
            </a:prstGeom>
            <a:solidFill>
              <a:srgbClr val="F6FA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9931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3" grpId="0"/>
      <p:bldP spid="6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5919895" y="1516119"/>
            <a:ext cx="1360493" cy="1427311"/>
            <a:chOff x="5919895" y="1516119"/>
            <a:chExt cx="1360493" cy="1427311"/>
          </a:xfrm>
        </p:grpSpPr>
        <p:grpSp>
          <p:nvGrpSpPr>
            <p:cNvPr id="46" name="Group 45"/>
            <p:cNvGrpSpPr/>
            <p:nvPr/>
          </p:nvGrpSpPr>
          <p:grpSpPr>
            <a:xfrm>
              <a:off x="5933751" y="1646249"/>
              <a:ext cx="1346637" cy="1297181"/>
              <a:chOff x="5933751" y="1646249"/>
              <a:chExt cx="1346637" cy="1297181"/>
            </a:xfrm>
          </p:grpSpPr>
          <p:sp>
            <p:nvSpPr>
              <p:cNvPr id="55" name="TextBox 54"/>
              <p:cNvSpPr txBox="1"/>
              <p:nvPr/>
            </p:nvSpPr>
            <p:spPr>
              <a:xfrm>
                <a:off x="6047892" y="2481765"/>
                <a:ext cx="12324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400" dirty="0"/>
                  <a:t>23 kg</a:t>
                </a:r>
              </a:p>
            </p:txBody>
          </p:sp>
          <p:pic>
            <p:nvPicPr>
              <p:cNvPr id="62" name="Picture 61"/>
              <p:cNvPicPr>
                <a:picLocks noChangeAspect="1"/>
              </p:cNvPicPr>
              <p:nvPr/>
            </p:nvPicPr>
            <p:blipFill rotWithShape="1">
              <a:blip r:embed="rId4"/>
              <a:srcRect b="8151"/>
              <a:stretch/>
            </p:blipFill>
            <p:spPr>
              <a:xfrm>
                <a:off x="5933751" y="1646249"/>
                <a:ext cx="921934" cy="793613"/>
              </a:xfrm>
              <a:prstGeom prst="rect">
                <a:avLst/>
              </a:prstGeom>
            </p:spPr>
          </p:pic>
        </p:grpSp>
        <p:sp>
          <p:nvSpPr>
            <p:cNvPr id="48" name="Rounded Rectangle 47"/>
            <p:cNvSpPr/>
            <p:nvPr/>
          </p:nvSpPr>
          <p:spPr>
            <a:xfrm>
              <a:off x="5919895" y="1543903"/>
              <a:ext cx="324000" cy="211673"/>
            </a:xfrm>
            <a:prstGeom prst="roundRect">
              <a:avLst/>
            </a:prstGeom>
            <a:solidFill>
              <a:srgbClr val="F6FA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6596344" y="1516119"/>
              <a:ext cx="324000" cy="211673"/>
            </a:xfrm>
            <a:prstGeom prst="roundRect">
              <a:avLst/>
            </a:prstGeom>
            <a:solidFill>
              <a:srgbClr val="F6FA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585071" y="981592"/>
            <a:ext cx="1334620" cy="1609923"/>
            <a:chOff x="3167131" y="1225215"/>
            <a:chExt cx="1334620" cy="1609923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7131" y="1225215"/>
              <a:ext cx="1334620" cy="1609923"/>
            </a:xfrm>
            <a:prstGeom prst="rect">
              <a:avLst/>
            </a:prstGeom>
          </p:spPr>
        </p:pic>
        <p:grpSp>
          <p:nvGrpSpPr>
            <p:cNvPr id="37" name="Group 36"/>
            <p:cNvGrpSpPr/>
            <p:nvPr/>
          </p:nvGrpSpPr>
          <p:grpSpPr>
            <a:xfrm rot="20586022">
              <a:off x="3523853" y="1608755"/>
              <a:ext cx="839660" cy="386265"/>
              <a:chOff x="495515" y="2136370"/>
              <a:chExt cx="1253045" cy="650953"/>
            </a:xfrm>
          </p:grpSpPr>
          <p:sp>
            <p:nvSpPr>
              <p:cNvPr id="38" name="Snip Same Side Corner Rectangle 37"/>
              <p:cNvSpPr/>
              <p:nvPr/>
            </p:nvSpPr>
            <p:spPr>
              <a:xfrm rot="11500454">
                <a:off x="762000" y="2230582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Snip Same Side Corner Rectangle 38"/>
              <p:cNvSpPr/>
              <p:nvPr/>
            </p:nvSpPr>
            <p:spPr>
              <a:xfrm rot="11500454">
                <a:off x="1263544" y="2330123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0" name="Straight Connector 39"/>
              <p:cNvCxnSpPr/>
              <p:nvPr/>
            </p:nvCxnSpPr>
            <p:spPr>
              <a:xfrm>
                <a:off x="720329" y="2176601"/>
                <a:ext cx="1028231" cy="217702"/>
              </a:xfrm>
              <a:prstGeom prst="line">
                <a:avLst/>
              </a:prstGeom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rot="1013978" flipH="1">
                <a:off x="495515" y="2136370"/>
                <a:ext cx="284546" cy="248549"/>
              </a:xfrm>
              <a:prstGeom prst="line">
                <a:avLst/>
              </a:prstGeom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34291" y="680726"/>
            <a:ext cx="8007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Alex, Dora, Whitney and Annie are going on holiday.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670385" y="1173156"/>
            <a:ext cx="1405916" cy="1695926"/>
            <a:chOff x="752302" y="1311596"/>
            <a:chExt cx="1405916" cy="169592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302" y="1311596"/>
              <a:ext cx="1405916" cy="1695926"/>
            </a:xfrm>
            <a:prstGeom prst="rect">
              <a:avLst/>
            </a:prstGeom>
          </p:spPr>
        </p:pic>
        <p:grpSp>
          <p:nvGrpSpPr>
            <p:cNvPr id="14" name="Group 13"/>
            <p:cNvGrpSpPr/>
            <p:nvPr/>
          </p:nvGrpSpPr>
          <p:grpSpPr>
            <a:xfrm rot="20586022">
              <a:off x="1176600" y="1728853"/>
              <a:ext cx="941003" cy="399404"/>
              <a:chOff x="363525" y="2114227"/>
              <a:chExt cx="1385035" cy="673096"/>
            </a:xfrm>
          </p:grpSpPr>
          <p:sp>
            <p:nvSpPr>
              <p:cNvPr id="15" name="Snip Same Side Corner Rectangle 14"/>
              <p:cNvSpPr/>
              <p:nvPr/>
            </p:nvSpPr>
            <p:spPr>
              <a:xfrm rot="11500454">
                <a:off x="762000" y="2230582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Snip Same Side Corner Rectangle 15"/>
              <p:cNvSpPr/>
              <p:nvPr/>
            </p:nvSpPr>
            <p:spPr>
              <a:xfrm rot="11500454">
                <a:off x="1263544" y="2330123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720329" y="2176601"/>
                <a:ext cx="1028231" cy="217702"/>
              </a:xfrm>
              <a:prstGeom prst="line">
                <a:avLst/>
              </a:prstGeom>
              <a:ln w="571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1013978" flipH="1">
                <a:off x="363525" y="2114227"/>
                <a:ext cx="393528" cy="445584"/>
              </a:xfrm>
              <a:prstGeom prst="line">
                <a:avLst/>
              </a:prstGeom>
              <a:ln w="571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1" name="Group 50"/>
          <p:cNvGrpSpPr/>
          <p:nvPr/>
        </p:nvGrpSpPr>
        <p:grpSpPr>
          <a:xfrm>
            <a:off x="7162118" y="981592"/>
            <a:ext cx="1375243" cy="1695927"/>
            <a:chOff x="5227836" y="1175663"/>
            <a:chExt cx="1375243" cy="169592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7836" y="1175663"/>
              <a:ext cx="1375243" cy="1695927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5305002" y="1572421"/>
              <a:ext cx="942557" cy="362392"/>
              <a:chOff x="720329" y="2176601"/>
              <a:chExt cx="1342386" cy="610722"/>
            </a:xfrm>
          </p:grpSpPr>
          <p:sp>
            <p:nvSpPr>
              <p:cNvPr id="6" name="Snip Same Side Corner Rectangle 5"/>
              <p:cNvSpPr/>
              <p:nvPr/>
            </p:nvSpPr>
            <p:spPr>
              <a:xfrm rot="11500454">
                <a:off x="762000" y="2230582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Snip Same Side Corner Rectangle 6"/>
              <p:cNvSpPr/>
              <p:nvPr/>
            </p:nvSpPr>
            <p:spPr>
              <a:xfrm rot="11500454">
                <a:off x="1263544" y="2330123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720329" y="2176601"/>
                <a:ext cx="1028231" cy="217702"/>
              </a:xfrm>
              <a:prstGeom prst="line">
                <a:avLst/>
              </a:prstGeom>
              <a:ln w="5715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1748561" y="2437852"/>
                <a:ext cx="314154" cy="53561"/>
              </a:xfrm>
              <a:prstGeom prst="line">
                <a:avLst/>
              </a:prstGeom>
              <a:ln w="5715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2" name="Group 51"/>
          <p:cNvGrpSpPr/>
          <p:nvPr/>
        </p:nvGrpSpPr>
        <p:grpSpPr>
          <a:xfrm>
            <a:off x="7921507" y="2930475"/>
            <a:ext cx="1382571" cy="1518968"/>
            <a:chOff x="7237343" y="1225215"/>
            <a:chExt cx="1382571" cy="1518968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7343" y="1225215"/>
              <a:ext cx="1382571" cy="1518968"/>
            </a:xfrm>
            <a:prstGeom prst="rect">
              <a:avLst/>
            </a:prstGeom>
          </p:spPr>
        </p:pic>
        <p:grpSp>
          <p:nvGrpSpPr>
            <p:cNvPr id="32" name="Group 31"/>
            <p:cNvGrpSpPr/>
            <p:nvPr/>
          </p:nvGrpSpPr>
          <p:grpSpPr>
            <a:xfrm>
              <a:off x="7421004" y="1537564"/>
              <a:ext cx="942557" cy="362392"/>
              <a:chOff x="720329" y="2176601"/>
              <a:chExt cx="1342386" cy="610722"/>
            </a:xfrm>
          </p:grpSpPr>
          <p:sp>
            <p:nvSpPr>
              <p:cNvPr id="33" name="Snip Same Side Corner Rectangle 32"/>
              <p:cNvSpPr/>
              <p:nvPr/>
            </p:nvSpPr>
            <p:spPr>
              <a:xfrm rot="11500454">
                <a:off x="762000" y="2230582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Snip Same Side Corner Rectangle 33"/>
              <p:cNvSpPr/>
              <p:nvPr/>
            </p:nvSpPr>
            <p:spPr>
              <a:xfrm rot="11500454">
                <a:off x="1263544" y="2330123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>
                <a:off x="720329" y="2176601"/>
                <a:ext cx="1028231" cy="217702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1748561" y="2437852"/>
                <a:ext cx="314154" cy="53561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7" name="TextBox 46"/>
          <p:cNvSpPr txBox="1"/>
          <p:nvPr/>
        </p:nvSpPr>
        <p:spPr>
          <a:xfrm>
            <a:off x="714929" y="4841264"/>
            <a:ext cx="8528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Annie’s suitcase is not the heaviest.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978782" y="1560461"/>
            <a:ext cx="1442987" cy="1385648"/>
            <a:chOff x="2978782" y="1560461"/>
            <a:chExt cx="1442987" cy="1385648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A98CC0E7-F32A-42FF-A231-E85AA9331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978782" y="1560461"/>
              <a:ext cx="1281113" cy="1042988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3189273" y="2484444"/>
              <a:ext cx="12324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400" dirty="0"/>
                <a:t>16 kg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181042" y="1194859"/>
            <a:ext cx="1232496" cy="1751250"/>
            <a:chOff x="4181042" y="1194859"/>
            <a:chExt cx="1232496" cy="1751250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0" b="100000" l="592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199656" y="1194859"/>
              <a:ext cx="779526" cy="1379163"/>
            </a:xfrm>
            <a:prstGeom prst="rect">
              <a:avLst/>
            </a:prstGeom>
          </p:spPr>
        </p:pic>
        <p:sp>
          <p:nvSpPr>
            <p:cNvPr id="58" name="TextBox 57"/>
            <p:cNvSpPr txBox="1"/>
            <p:nvPr/>
          </p:nvSpPr>
          <p:spPr>
            <a:xfrm>
              <a:off x="4181042" y="2484444"/>
              <a:ext cx="12324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400" dirty="0"/>
                <a:t>17 kg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082016" y="1289679"/>
            <a:ext cx="1236712" cy="1668440"/>
            <a:chOff x="5082016" y="1289679"/>
            <a:chExt cx="1236712" cy="1668440"/>
          </a:xfrm>
        </p:grpSpPr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0" b="100000" l="0" r="98758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082016" y="1289679"/>
              <a:ext cx="663044" cy="1235485"/>
            </a:xfrm>
            <a:prstGeom prst="rect">
              <a:avLst/>
            </a:prstGeom>
          </p:spPr>
        </p:pic>
        <p:sp>
          <p:nvSpPr>
            <p:cNvPr id="59" name="TextBox 58"/>
            <p:cNvSpPr txBox="1"/>
            <p:nvPr/>
          </p:nvSpPr>
          <p:spPr>
            <a:xfrm>
              <a:off x="5086232" y="2496454"/>
              <a:ext cx="12324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400" dirty="0"/>
                <a:t>21 kg</a:t>
              </a: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5443334" y="3118114"/>
            <a:ext cx="412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dirty="0"/>
              <a:t>?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438851" y="2901447"/>
            <a:ext cx="412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dirty="0"/>
              <a:t>?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604067" y="2875534"/>
            <a:ext cx="412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dirty="0"/>
              <a:t>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5741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0256E-6 5.55112E-17 L 0.15208 0.3046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96" y="15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641E-6 -2.22222E-6 L 0.22516 0.2694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13472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7179E-6 -1.85185E-6 L 0.22404 0.2699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02" y="13495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12821E-7 -7.40741E-7 L 0.22837 0.2680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10" y="1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63" grpId="0"/>
      <p:bldP spid="64" grpId="0"/>
      <p:bldP spid="6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5919895" y="1516119"/>
            <a:ext cx="1360493" cy="1427311"/>
            <a:chOff x="5919895" y="1516119"/>
            <a:chExt cx="1360493" cy="1427311"/>
          </a:xfrm>
        </p:grpSpPr>
        <p:grpSp>
          <p:nvGrpSpPr>
            <p:cNvPr id="13" name="Group 12"/>
            <p:cNvGrpSpPr/>
            <p:nvPr/>
          </p:nvGrpSpPr>
          <p:grpSpPr>
            <a:xfrm>
              <a:off x="5933751" y="1646249"/>
              <a:ext cx="1346637" cy="1297181"/>
              <a:chOff x="5933751" y="1646249"/>
              <a:chExt cx="1346637" cy="1297181"/>
            </a:xfrm>
          </p:grpSpPr>
          <p:sp>
            <p:nvSpPr>
              <p:cNvPr id="60" name="TextBox 59"/>
              <p:cNvSpPr txBox="1"/>
              <p:nvPr/>
            </p:nvSpPr>
            <p:spPr>
              <a:xfrm>
                <a:off x="6047892" y="2481765"/>
                <a:ext cx="12324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400" dirty="0"/>
                  <a:t>23 kg</a:t>
                </a:r>
              </a:p>
            </p:txBody>
          </p:sp>
          <p:pic>
            <p:nvPicPr>
              <p:cNvPr id="61" name="Picture 60"/>
              <p:cNvPicPr>
                <a:picLocks noChangeAspect="1"/>
              </p:cNvPicPr>
              <p:nvPr/>
            </p:nvPicPr>
            <p:blipFill rotWithShape="1">
              <a:blip r:embed="rId4"/>
              <a:srcRect b="8151"/>
              <a:stretch/>
            </p:blipFill>
            <p:spPr>
              <a:xfrm>
                <a:off x="5933751" y="1646249"/>
                <a:ext cx="921934" cy="793613"/>
              </a:xfrm>
              <a:prstGeom prst="rect">
                <a:avLst/>
              </a:prstGeom>
            </p:spPr>
          </p:pic>
        </p:grpSp>
        <p:sp>
          <p:nvSpPr>
            <p:cNvPr id="19" name="Rounded Rectangle 18"/>
            <p:cNvSpPr/>
            <p:nvPr/>
          </p:nvSpPr>
          <p:spPr>
            <a:xfrm>
              <a:off x="5919895" y="1543903"/>
              <a:ext cx="324000" cy="211673"/>
            </a:xfrm>
            <a:prstGeom prst="roundRect">
              <a:avLst/>
            </a:prstGeom>
            <a:solidFill>
              <a:srgbClr val="F6FA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6596344" y="1516119"/>
              <a:ext cx="324000" cy="211673"/>
            </a:xfrm>
            <a:prstGeom prst="roundRect">
              <a:avLst/>
            </a:prstGeom>
            <a:solidFill>
              <a:srgbClr val="F6FA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432958" y="1074733"/>
            <a:ext cx="1334620" cy="1609923"/>
            <a:chOff x="3167131" y="1225215"/>
            <a:chExt cx="1334620" cy="1609923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7131" y="1225215"/>
              <a:ext cx="1334620" cy="1609923"/>
            </a:xfrm>
            <a:prstGeom prst="rect">
              <a:avLst/>
            </a:prstGeom>
          </p:spPr>
        </p:pic>
        <p:grpSp>
          <p:nvGrpSpPr>
            <p:cNvPr id="37" name="Group 36"/>
            <p:cNvGrpSpPr/>
            <p:nvPr/>
          </p:nvGrpSpPr>
          <p:grpSpPr>
            <a:xfrm rot="20586022">
              <a:off x="3523853" y="1608755"/>
              <a:ext cx="839660" cy="386265"/>
              <a:chOff x="495515" y="2136370"/>
              <a:chExt cx="1253045" cy="650953"/>
            </a:xfrm>
          </p:grpSpPr>
          <p:sp>
            <p:nvSpPr>
              <p:cNvPr id="38" name="Snip Same Side Corner Rectangle 37"/>
              <p:cNvSpPr/>
              <p:nvPr/>
            </p:nvSpPr>
            <p:spPr>
              <a:xfrm rot="11500454">
                <a:off x="762000" y="2230582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Snip Same Side Corner Rectangle 38"/>
              <p:cNvSpPr/>
              <p:nvPr/>
            </p:nvSpPr>
            <p:spPr>
              <a:xfrm rot="11500454">
                <a:off x="1263544" y="2330123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0" name="Straight Connector 39"/>
              <p:cNvCxnSpPr/>
              <p:nvPr/>
            </p:nvCxnSpPr>
            <p:spPr>
              <a:xfrm>
                <a:off x="720329" y="2176601"/>
                <a:ext cx="1028231" cy="217702"/>
              </a:xfrm>
              <a:prstGeom prst="line">
                <a:avLst/>
              </a:prstGeom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rot="1013978" flipH="1">
                <a:off x="495515" y="2136370"/>
                <a:ext cx="284546" cy="248549"/>
              </a:xfrm>
              <a:prstGeom prst="line">
                <a:avLst/>
              </a:prstGeom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34291" y="680726"/>
            <a:ext cx="8007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Alex, Dora, Whitney and Annie are going on holiday.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596696" y="3024756"/>
            <a:ext cx="1405916" cy="1695926"/>
            <a:chOff x="752302" y="1311596"/>
            <a:chExt cx="1405916" cy="169592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302" y="1311596"/>
              <a:ext cx="1405916" cy="1695926"/>
            </a:xfrm>
            <a:prstGeom prst="rect">
              <a:avLst/>
            </a:prstGeom>
          </p:spPr>
        </p:pic>
        <p:grpSp>
          <p:nvGrpSpPr>
            <p:cNvPr id="14" name="Group 13"/>
            <p:cNvGrpSpPr/>
            <p:nvPr/>
          </p:nvGrpSpPr>
          <p:grpSpPr>
            <a:xfrm rot="20586022">
              <a:off x="1176600" y="1728853"/>
              <a:ext cx="941003" cy="399404"/>
              <a:chOff x="363525" y="2114227"/>
              <a:chExt cx="1385035" cy="673096"/>
            </a:xfrm>
          </p:grpSpPr>
          <p:sp>
            <p:nvSpPr>
              <p:cNvPr id="15" name="Snip Same Side Corner Rectangle 14"/>
              <p:cNvSpPr/>
              <p:nvPr/>
            </p:nvSpPr>
            <p:spPr>
              <a:xfrm rot="11500454">
                <a:off x="762000" y="2230582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Snip Same Side Corner Rectangle 15"/>
              <p:cNvSpPr/>
              <p:nvPr/>
            </p:nvSpPr>
            <p:spPr>
              <a:xfrm rot="11500454">
                <a:off x="1263544" y="2330123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720329" y="2176601"/>
                <a:ext cx="1028231" cy="217702"/>
              </a:xfrm>
              <a:prstGeom prst="line">
                <a:avLst/>
              </a:prstGeom>
              <a:ln w="571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1013978" flipH="1">
                <a:off x="363525" y="2114227"/>
                <a:ext cx="393528" cy="445584"/>
              </a:xfrm>
              <a:prstGeom prst="line">
                <a:avLst/>
              </a:prstGeom>
              <a:ln w="571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1" name="Group 50"/>
          <p:cNvGrpSpPr/>
          <p:nvPr/>
        </p:nvGrpSpPr>
        <p:grpSpPr>
          <a:xfrm>
            <a:off x="7162118" y="981592"/>
            <a:ext cx="1375243" cy="1695927"/>
            <a:chOff x="5227836" y="1175663"/>
            <a:chExt cx="1375243" cy="169592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7836" y="1175663"/>
              <a:ext cx="1375243" cy="1695927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5305002" y="1572421"/>
              <a:ext cx="942557" cy="362392"/>
              <a:chOff x="720329" y="2176601"/>
              <a:chExt cx="1342386" cy="610722"/>
            </a:xfrm>
          </p:grpSpPr>
          <p:sp>
            <p:nvSpPr>
              <p:cNvPr id="6" name="Snip Same Side Corner Rectangle 5"/>
              <p:cNvSpPr/>
              <p:nvPr/>
            </p:nvSpPr>
            <p:spPr>
              <a:xfrm rot="11500454">
                <a:off x="762000" y="2230582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Snip Same Side Corner Rectangle 6"/>
              <p:cNvSpPr/>
              <p:nvPr/>
            </p:nvSpPr>
            <p:spPr>
              <a:xfrm rot="11500454">
                <a:off x="1263544" y="2330123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720329" y="2176601"/>
                <a:ext cx="1028231" cy="217702"/>
              </a:xfrm>
              <a:prstGeom prst="line">
                <a:avLst/>
              </a:prstGeom>
              <a:ln w="5715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1748561" y="2437852"/>
                <a:ext cx="314154" cy="53561"/>
              </a:xfrm>
              <a:prstGeom prst="line">
                <a:avLst/>
              </a:prstGeom>
              <a:ln w="5715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7" name="TextBox 46"/>
          <p:cNvSpPr txBox="1"/>
          <p:nvPr/>
        </p:nvSpPr>
        <p:spPr>
          <a:xfrm>
            <a:off x="670385" y="4594367"/>
            <a:ext cx="85285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Dora’s suitcase is 5kg heavier than Alex’s.</a:t>
            </a:r>
          </a:p>
          <a:p>
            <a:pPr algn="l"/>
            <a:r>
              <a:rPr lang="en-GB" sz="2800" dirty="0"/>
              <a:t>Annie’s suitcase is not the heaviest.</a:t>
            </a:r>
          </a:p>
          <a:p>
            <a:pPr algn="l"/>
            <a:endParaRPr lang="en-GB" sz="2800" dirty="0"/>
          </a:p>
        </p:txBody>
      </p:sp>
      <p:grpSp>
        <p:nvGrpSpPr>
          <p:cNvPr id="2" name="Group 1"/>
          <p:cNvGrpSpPr/>
          <p:nvPr/>
        </p:nvGrpSpPr>
        <p:grpSpPr>
          <a:xfrm>
            <a:off x="2978782" y="1560461"/>
            <a:ext cx="1442987" cy="1385648"/>
            <a:chOff x="2978782" y="1560461"/>
            <a:chExt cx="1442987" cy="1385648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A98CC0E7-F32A-42FF-A231-E85AA9331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978782" y="1560461"/>
              <a:ext cx="1281113" cy="1042988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3189273" y="2484444"/>
              <a:ext cx="12324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400" dirty="0"/>
                <a:t>16 kg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181042" y="1194859"/>
            <a:ext cx="1232496" cy="1751250"/>
            <a:chOff x="4181042" y="1194859"/>
            <a:chExt cx="1232496" cy="1751250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0" b="100000" l="592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199656" y="1194859"/>
              <a:ext cx="779526" cy="1379163"/>
            </a:xfrm>
            <a:prstGeom prst="rect">
              <a:avLst/>
            </a:prstGeom>
          </p:spPr>
        </p:pic>
        <p:sp>
          <p:nvSpPr>
            <p:cNvPr id="58" name="TextBox 57"/>
            <p:cNvSpPr txBox="1"/>
            <p:nvPr/>
          </p:nvSpPr>
          <p:spPr>
            <a:xfrm>
              <a:off x="4181042" y="2484444"/>
              <a:ext cx="12324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400" dirty="0"/>
                <a:t>17 kg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082016" y="1289679"/>
            <a:ext cx="1236712" cy="1668440"/>
            <a:chOff x="5082016" y="1289679"/>
            <a:chExt cx="1236712" cy="1668440"/>
          </a:xfrm>
        </p:grpSpPr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0" b="100000" l="0" r="98758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082016" y="1289679"/>
              <a:ext cx="663044" cy="1235485"/>
            </a:xfrm>
            <a:prstGeom prst="rect">
              <a:avLst/>
            </a:prstGeom>
          </p:spPr>
        </p:pic>
        <p:sp>
          <p:nvSpPr>
            <p:cNvPr id="59" name="TextBox 58"/>
            <p:cNvSpPr txBox="1"/>
            <p:nvPr/>
          </p:nvSpPr>
          <p:spPr>
            <a:xfrm>
              <a:off x="5086232" y="2496454"/>
              <a:ext cx="12324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400" dirty="0"/>
                <a:t>21 kg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7921507" y="2930475"/>
            <a:ext cx="1382571" cy="1518968"/>
            <a:chOff x="7237343" y="1225215"/>
            <a:chExt cx="1382571" cy="1518968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7343" y="1225215"/>
              <a:ext cx="1382571" cy="1518968"/>
            </a:xfrm>
            <a:prstGeom prst="rect">
              <a:avLst/>
            </a:prstGeom>
          </p:spPr>
        </p:pic>
        <p:grpSp>
          <p:nvGrpSpPr>
            <p:cNvPr id="45" name="Group 44"/>
            <p:cNvGrpSpPr/>
            <p:nvPr/>
          </p:nvGrpSpPr>
          <p:grpSpPr>
            <a:xfrm>
              <a:off x="7421004" y="1537564"/>
              <a:ext cx="942557" cy="362392"/>
              <a:chOff x="720329" y="2176601"/>
              <a:chExt cx="1342386" cy="610722"/>
            </a:xfrm>
          </p:grpSpPr>
          <p:sp>
            <p:nvSpPr>
              <p:cNvPr id="46" name="Snip Same Side Corner Rectangle 45"/>
              <p:cNvSpPr/>
              <p:nvPr/>
            </p:nvSpPr>
            <p:spPr>
              <a:xfrm rot="11500454">
                <a:off x="762000" y="2230582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Snip Same Side Corner Rectangle 47"/>
              <p:cNvSpPr/>
              <p:nvPr/>
            </p:nvSpPr>
            <p:spPr>
              <a:xfrm rot="11500454">
                <a:off x="1263544" y="2330123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3" name="Straight Connector 52"/>
              <p:cNvCxnSpPr/>
              <p:nvPr/>
            </p:nvCxnSpPr>
            <p:spPr>
              <a:xfrm>
                <a:off x="720329" y="2176601"/>
                <a:ext cx="1028231" cy="217702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1748561" y="2437852"/>
                <a:ext cx="314154" cy="53561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078993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641E-6 -2.22222E-6 L -0.10898 0.24537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49" y="12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12821E-7 -7.40741E-7 L -0.24439 0.00463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28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0256E-6 5.55112E-17 L 0.05256 5.55112E-17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7179E-6 -1.85185E-6 L 0.34167 0.36806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83" y="18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670385" y="1173156"/>
            <a:ext cx="1405916" cy="1695926"/>
            <a:chOff x="752302" y="1311596"/>
            <a:chExt cx="1405916" cy="169592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302" y="1311596"/>
              <a:ext cx="1405916" cy="1695926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 rot="20586022">
              <a:off x="1176600" y="1728853"/>
              <a:ext cx="941003" cy="399404"/>
              <a:chOff x="363525" y="2114227"/>
              <a:chExt cx="1385035" cy="673096"/>
            </a:xfrm>
          </p:grpSpPr>
          <p:sp>
            <p:nvSpPr>
              <p:cNvPr id="7" name="Snip Same Side Corner Rectangle 6"/>
              <p:cNvSpPr/>
              <p:nvPr/>
            </p:nvSpPr>
            <p:spPr>
              <a:xfrm rot="11500454">
                <a:off x="762000" y="2230582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Snip Same Side Corner Rectangle 7"/>
              <p:cNvSpPr/>
              <p:nvPr/>
            </p:nvSpPr>
            <p:spPr>
              <a:xfrm rot="11500454">
                <a:off x="1263544" y="2330123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720329" y="2176601"/>
                <a:ext cx="1028231" cy="217702"/>
              </a:xfrm>
              <a:prstGeom prst="line">
                <a:avLst/>
              </a:prstGeom>
              <a:ln w="571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rot="1013978" flipH="1">
                <a:off x="363525" y="2114227"/>
                <a:ext cx="393528" cy="445584"/>
              </a:xfrm>
              <a:prstGeom prst="line">
                <a:avLst/>
              </a:prstGeom>
              <a:ln w="571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TextBox 10"/>
          <p:cNvSpPr txBox="1"/>
          <p:nvPr/>
        </p:nvSpPr>
        <p:spPr>
          <a:xfrm>
            <a:off x="734291" y="680726"/>
            <a:ext cx="8007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It takes Alex 80 minutes to travel to the airport.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062602" y="3210112"/>
            <a:ext cx="1375243" cy="1695927"/>
            <a:chOff x="5227836" y="1175663"/>
            <a:chExt cx="1375243" cy="169592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7836" y="1175663"/>
              <a:ext cx="1375243" cy="1695927"/>
            </a:xfrm>
            <a:prstGeom prst="rect">
              <a:avLst/>
            </a:prstGeom>
          </p:spPr>
        </p:pic>
        <p:grpSp>
          <p:nvGrpSpPr>
            <p:cNvPr id="14" name="Group 13"/>
            <p:cNvGrpSpPr/>
            <p:nvPr/>
          </p:nvGrpSpPr>
          <p:grpSpPr>
            <a:xfrm>
              <a:off x="5305002" y="1572421"/>
              <a:ext cx="942557" cy="362392"/>
              <a:chOff x="720329" y="2176601"/>
              <a:chExt cx="1342386" cy="610722"/>
            </a:xfrm>
          </p:grpSpPr>
          <p:sp>
            <p:nvSpPr>
              <p:cNvPr id="15" name="Snip Same Side Corner Rectangle 14"/>
              <p:cNvSpPr/>
              <p:nvPr/>
            </p:nvSpPr>
            <p:spPr>
              <a:xfrm rot="11500454">
                <a:off x="762000" y="2230582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Snip Same Side Corner Rectangle 15"/>
              <p:cNvSpPr/>
              <p:nvPr/>
            </p:nvSpPr>
            <p:spPr>
              <a:xfrm rot="11500454">
                <a:off x="1263544" y="2330123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720329" y="2176601"/>
                <a:ext cx="1028231" cy="217702"/>
              </a:xfrm>
              <a:prstGeom prst="line">
                <a:avLst/>
              </a:prstGeom>
              <a:ln w="5715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1748561" y="2437852"/>
                <a:ext cx="314154" cy="53561"/>
              </a:xfrm>
              <a:prstGeom prst="line">
                <a:avLst/>
              </a:prstGeom>
              <a:ln w="5715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" name="TextBox 18"/>
          <p:cNvSpPr txBox="1"/>
          <p:nvPr/>
        </p:nvSpPr>
        <p:spPr>
          <a:xfrm>
            <a:off x="2821952" y="2869082"/>
            <a:ext cx="67375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It takes Whitney 1 hour and 45 minutes to travel to the airport.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08142" y="4643218"/>
            <a:ext cx="59312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They both arrive at the airport at 13:25</a:t>
            </a:r>
          </a:p>
          <a:p>
            <a:pPr algn="l"/>
            <a:r>
              <a:rPr lang="en-GB" sz="2800" dirty="0"/>
              <a:t>What time did they each leave home?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27F98AE-E148-4145-B805-880FE5F199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25211" y="1716444"/>
            <a:ext cx="697680" cy="69768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622CE17-6CBE-6040-B6F8-C91DBF3E4099}"/>
              </a:ext>
            </a:extLst>
          </p:cNvPr>
          <p:cNvSpPr txBox="1"/>
          <p:nvPr/>
        </p:nvSpPr>
        <p:spPr>
          <a:xfrm>
            <a:off x="6092263" y="1824358"/>
            <a:ext cx="2990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alibri" panose="020F0502020204030204" pitchFamily="34" charset="0"/>
              </a:rPr>
              <a:t>Have a think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6988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  <p:bldP spid="2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670385" y="1173156"/>
            <a:ext cx="1405916" cy="1695926"/>
            <a:chOff x="752302" y="1311596"/>
            <a:chExt cx="1405916" cy="169592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302" y="1311596"/>
              <a:ext cx="1405916" cy="1695926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 rot="20586022">
              <a:off x="1176600" y="1728853"/>
              <a:ext cx="941003" cy="399404"/>
              <a:chOff x="363525" y="2114227"/>
              <a:chExt cx="1385035" cy="673096"/>
            </a:xfrm>
          </p:grpSpPr>
          <p:sp>
            <p:nvSpPr>
              <p:cNvPr id="7" name="Snip Same Side Corner Rectangle 6"/>
              <p:cNvSpPr/>
              <p:nvPr/>
            </p:nvSpPr>
            <p:spPr>
              <a:xfrm rot="11500454">
                <a:off x="762000" y="2230582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Snip Same Side Corner Rectangle 7"/>
              <p:cNvSpPr/>
              <p:nvPr/>
            </p:nvSpPr>
            <p:spPr>
              <a:xfrm rot="11500454">
                <a:off x="1263544" y="2330123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720329" y="2176601"/>
                <a:ext cx="1028231" cy="217702"/>
              </a:xfrm>
              <a:prstGeom prst="line">
                <a:avLst/>
              </a:prstGeom>
              <a:ln w="571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rot="1013978" flipH="1">
                <a:off x="363525" y="2114227"/>
                <a:ext cx="393528" cy="445584"/>
              </a:xfrm>
              <a:prstGeom prst="line">
                <a:avLst/>
              </a:prstGeom>
              <a:ln w="571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TextBox 10"/>
          <p:cNvSpPr txBox="1"/>
          <p:nvPr/>
        </p:nvSpPr>
        <p:spPr>
          <a:xfrm>
            <a:off x="734291" y="680726"/>
            <a:ext cx="8007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It takes Alex 80 minutes to travel to the airport.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08142" y="3752720"/>
            <a:ext cx="71302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dirty="0">
                <a:solidFill>
                  <a:schemeClr val="accent5">
                    <a:lumMod val="75000"/>
                  </a:schemeClr>
                </a:solidFill>
              </a:rPr>
              <a:t>Alex left home at five minutes past 12 or 12:05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2458659" y="2731173"/>
            <a:ext cx="386701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305514" y="2923778"/>
            <a:ext cx="1174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12:05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2884980" y="2731173"/>
            <a:ext cx="0" cy="22206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Arc 34"/>
          <p:cNvSpPr/>
          <p:nvPr/>
        </p:nvSpPr>
        <p:spPr>
          <a:xfrm>
            <a:off x="2895315" y="2031520"/>
            <a:ext cx="1786458" cy="1253781"/>
          </a:xfrm>
          <a:prstGeom prst="arc">
            <a:avLst>
              <a:gd name="adj1" fmla="val 10692031"/>
              <a:gd name="adj2" fmla="val 0"/>
            </a:avLst>
          </a:prstGeom>
          <a:ln w="254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3200">
              <a:latin typeface="KG Primary Penmanship" panose="02000506000000020003" pitchFamily="2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64584" y="2923778"/>
            <a:ext cx="8820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13:00</a:t>
            </a:r>
          </a:p>
        </p:txBody>
      </p:sp>
      <p:cxnSp>
        <p:nvCxnSpPr>
          <p:cNvPr id="37" name="Straight Connector 36"/>
          <p:cNvCxnSpPr/>
          <p:nvPr/>
        </p:nvCxnSpPr>
        <p:spPr>
          <a:xfrm>
            <a:off x="4709191" y="2731173"/>
            <a:ext cx="0" cy="22206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Arc 37"/>
          <p:cNvSpPr/>
          <p:nvPr/>
        </p:nvSpPr>
        <p:spPr>
          <a:xfrm>
            <a:off x="4748826" y="2044142"/>
            <a:ext cx="1121071" cy="1229283"/>
          </a:xfrm>
          <a:prstGeom prst="arc">
            <a:avLst>
              <a:gd name="adj1" fmla="val 10692031"/>
              <a:gd name="adj2" fmla="val 0"/>
            </a:avLst>
          </a:prstGeom>
          <a:ln w="254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3200">
              <a:latin typeface="KG Primary Penmanship" panose="02000506000000020003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440114" y="2923778"/>
            <a:ext cx="885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13:25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5869899" y="2731173"/>
            <a:ext cx="0" cy="22206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3014255" y="1650333"/>
                <a:ext cx="16617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000" dirty="0"/>
                  <a:t> 55 </a:t>
                </a:r>
                <a:r>
                  <a:rPr lang="en-GB" sz="2000" dirty="0" err="1"/>
                  <a:t>mins</a:t>
                </a:r>
                <a:endParaRPr lang="en-GB" sz="2000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4255" y="1650333"/>
                <a:ext cx="1661713" cy="400110"/>
              </a:xfrm>
              <a:prstGeom prst="rect">
                <a:avLst/>
              </a:prstGeom>
              <a:blipFill>
                <a:blip r:embed="rId8"/>
                <a:stretch>
                  <a:fillRect t="-9231" b="-2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4558500" y="1650333"/>
                <a:ext cx="16617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− </m:t>
                    </m:r>
                    <m:r>
                      <m:rPr>
                        <m:nor/>
                      </m:rPr>
                      <a:rPr lang="en-GB" sz="2000" b="0" i="0" smtClean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m:t>25</m:t>
                    </m:r>
                  </m:oMath>
                </a14:m>
                <a:r>
                  <a:rPr lang="en-GB" sz="2000" dirty="0"/>
                  <a:t> </a:t>
                </a:r>
                <a:r>
                  <a:rPr lang="en-GB" sz="2000" dirty="0" err="1"/>
                  <a:t>mins</a:t>
                </a:r>
                <a:endParaRPr lang="en-GB" sz="2000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8500" y="1650333"/>
                <a:ext cx="1661713" cy="400110"/>
              </a:xfrm>
              <a:prstGeom prst="rect">
                <a:avLst/>
              </a:prstGeom>
              <a:blipFill>
                <a:blip r:embed="rId9"/>
                <a:stretch>
                  <a:fillRect t="-9231" b="-2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3" name="Picture 4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274" y="1497677"/>
            <a:ext cx="2077898" cy="208014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815043" y="1661904"/>
            <a:ext cx="587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80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179817" y="2869082"/>
            <a:ext cx="9846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25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327925" y="2862223"/>
            <a:ext cx="6593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55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08142" y="4643218"/>
            <a:ext cx="59312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They both arrive at the airport at 13:25</a:t>
            </a:r>
          </a:p>
          <a:p>
            <a:pPr algn="l"/>
            <a:r>
              <a:rPr lang="en-GB" sz="2800" dirty="0"/>
              <a:t>What time did they each leave home?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110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  <p:bldP spid="35" grpId="0" animBg="1"/>
      <p:bldP spid="36" grpId="0"/>
      <p:bldP spid="38" grpId="0" animBg="1"/>
      <p:bldP spid="39" grpId="0"/>
      <p:bldP spid="41" grpId="0"/>
      <p:bldP spid="42" grpId="0"/>
      <p:bldP spid="2" grpId="0"/>
      <p:bldP spid="44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7501169" y="515163"/>
            <a:ext cx="1375243" cy="1695927"/>
            <a:chOff x="5227836" y="1175663"/>
            <a:chExt cx="1375243" cy="1695927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7836" y="1175663"/>
              <a:ext cx="1375243" cy="1695927"/>
            </a:xfrm>
            <a:prstGeom prst="rect">
              <a:avLst/>
            </a:prstGeom>
          </p:spPr>
        </p:pic>
        <p:grpSp>
          <p:nvGrpSpPr>
            <p:cNvPr id="25" name="Group 24"/>
            <p:cNvGrpSpPr/>
            <p:nvPr/>
          </p:nvGrpSpPr>
          <p:grpSpPr>
            <a:xfrm>
              <a:off x="5305002" y="1572421"/>
              <a:ext cx="942557" cy="362392"/>
              <a:chOff x="720329" y="2176601"/>
              <a:chExt cx="1342386" cy="610722"/>
            </a:xfrm>
          </p:grpSpPr>
          <p:sp>
            <p:nvSpPr>
              <p:cNvPr id="26" name="Snip Same Side Corner Rectangle 25"/>
              <p:cNvSpPr/>
              <p:nvPr/>
            </p:nvSpPr>
            <p:spPr>
              <a:xfrm rot="11500454">
                <a:off x="762000" y="2230582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Snip Same Side Corner Rectangle 26"/>
              <p:cNvSpPr/>
              <p:nvPr/>
            </p:nvSpPr>
            <p:spPr>
              <a:xfrm rot="11500454">
                <a:off x="1263544" y="2330123"/>
                <a:ext cx="443345" cy="457200"/>
              </a:xfrm>
              <a:prstGeom prst="snip2SameRect">
                <a:avLst>
                  <a:gd name="adj1" fmla="val 31667"/>
                  <a:gd name="adj2" fmla="val 10000"/>
                </a:avLst>
              </a:prstGeom>
              <a:solidFill>
                <a:schemeClr val="bg2">
                  <a:lumMod val="25000"/>
                </a:schemeClr>
              </a:solidFill>
              <a:ln w="5715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720329" y="2176601"/>
                <a:ext cx="1028231" cy="217702"/>
              </a:xfrm>
              <a:prstGeom prst="line">
                <a:avLst/>
              </a:prstGeom>
              <a:ln w="5715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748561" y="2437852"/>
                <a:ext cx="314154" cy="53561"/>
              </a:xfrm>
              <a:prstGeom prst="line">
                <a:avLst/>
              </a:prstGeom>
              <a:ln w="5715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" name="TextBox 29"/>
          <p:cNvSpPr txBox="1"/>
          <p:nvPr/>
        </p:nvSpPr>
        <p:spPr>
          <a:xfrm>
            <a:off x="763605" y="651414"/>
            <a:ext cx="67375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It takes Whitney 1 hour and 45 minutes to travel to the airport. </a:t>
            </a: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968377" y="2917300"/>
            <a:ext cx="5008565" cy="241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075531" y="3109905"/>
            <a:ext cx="1174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12:00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2655000" y="2917300"/>
            <a:ext cx="0" cy="22206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Arc 34"/>
          <p:cNvSpPr/>
          <p:nvPr/>
        </p:nvSpPr>
        <p:spPr>
          <a:xfrm>
            <a:off x="2672813" y="2205771"/>
            <a:ext cx="1177001" cy="1335401"/>
          </a:xfrm>
          <a:prstGeom prst="arc">
            <a:avLst>
              <a:gd name="adj1" fmla="val 10692031"/>
              <a:gd name="adj2" fmla="val 0"/>
            </a:avLst>
          </a:prstGeom>
          <a:ln w="254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3200">
              <a:latin typeface="KG Primary Penmanship" panose="02000506000000020003" pitchFamily="2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35927" y="3109905"/>
            <a:ext cx="1658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12:25</a:t>
            </a:r>
          </a:p>
        </p:txBody>
      </p:sp>
      <p:cxnSp>
        <p:nvCxnSpPr>
          <p:cNvPr id="37" name="Straight Connector 36"/>
          <p:cNvCxnSpPr/>
          <p:nvPr/>
        </p:nvCxnSpPr>
        <p:spPr>
          <a:xfrm>
            <a:off x="3867625" y="2917300"/>
            <a:ext cx="0" cy="22206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Arc 37"/>
          <p:cNvSpPr/>
          <p:nvPr/>
        </p:nvSpPr>
        <p:spPr>
          <a:xfrm>
            <a:off x="3885171" y="2230269"/>
            <a:ext cx="1635992" cy="1229283"/>
          </a:xfrm>
          <a:prstGeom prst="arc">
            <a:avLst>
              <a:gd name="adj1" fmla="val 10692031"/>
              <a:gd name="adj2" fmla="val 0"/>
            </a:avLst>
          </a:prstGeom>
          <a:ln w="254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3200">
              <a:latin typeface="KG Primary Penmanship" panose="02000506000000020003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080974" y="3109905"/>
            <a:ext cx="906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13:25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5521164" y="2917300"/>
            <a:ext cx="0" cy="22206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2600204" y="1803968"/>
                <a:ext cx="16617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000" dirty="0"/>
                  <a:t> 25 </a:t>
                </a:r>
                <a:r>
                  <a:rPr lang="en-GB" sz="2000" dirty="0" err="1"/>
                  <a:t>mins</a:t>
                </a:r>
                <a:endParaRPr lang="en-GB" sz="2000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0204" y="1803968"/>
                <a:ext cx="1661713" cy="400110"/>
              </a:xfrm>
              <a:prstGeom prst="rect">
                <a:avLst/>
              </a:prstGeom>
              <a:blipFill>
                <a:blip r:embed="rId8"/>
                <a:stretch>
                  <a:fillRect t="-9091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3813699" y="1817063"/>
                <a:ext cx="16617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− </m:t>
                      </m:r>
                      <m:r>
                        <m:rPr>
                          <m:nor/>
                        </m:rPr>
                        <a:rPr lang="en-GB" sz="2000" b="0" i="0" smtClean="0"/>
                        <m:t>1 </m:t>
                      </m:r>
                      <m:r>
                        <m:rPr>
                          <m:nor/>
                        </m:rPr>
                        <a:rPr lang="en-GB" sz="2000" b="0" i="0" smtClean="0"/>
                        <m:t>hour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3699" y="1817063"/>
                <a:ext cx="1661713" cy="40011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968377" y="3109905"/>
            <a:ext cx="1174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11:40</a:t>
            </a:r>
          </a:p>
        </p:txBody>
      </p:sp>
      <p:sp>
        <p:nvSpPr>
          <p:cNvPr id="44" name="Arc 43"/>
          <p:cNvSpPr/>
          <p:nvPr/>
        </p:nvSpPr>
        <p:spPr>
          <a:xfrm>
            <a:off x="1571595" y="2211090"/>
            <a:ext cx="1062556" cy="1343177"/>
          </a:xfrm>
          <a:prstGeom prst="arc">
            <a:avLst>
              <a:gd name="adj1" fmla="val 10692031"/>
              <a:gd name="adj2" fmla="val 0"/>
            </a:avLst>
          </a:prstGeom>
          <a:ln w="254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3200">
              <a:latin typeface="KG Primary Penmanship" panose="02000506000000020003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1421794" y="1817063"/>
                <a:ext cx="16617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000" dirty="0"/>
                  <a:t> 20 </a:t>
                </a:r>
                <a:r>
                  <a:rPr lang="en-GB" sz="2000" dirty="0" err="1"/>
                  <a:t>mins</a:t>
                </a:r>
                <a:endParaRPr lang="en-GB" sz="2000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1794" y="1817063"/>
                <a:ext cx="1661713" cy="400110"/>
              </a:xfrm>
              <a:prstGeom prst="rect">
                <a:avLst/>
              </a:prstGeom>
              <a:blipFill>
                <a:blip r:embed="rId10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ectangle 45"/>
          <p:cNvSpPr/>
          <p:nvPr/>
        </p:nvSpPr>
        <p:spPr>
          <a:xfrm>
            <a:off x="645626" y="3857377"/>
            <a:ext cx="71302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dirty="0">
                <a:solidFill>
                  <a:schemeClr val="accent5">
                    <a:lumMod val="75000"/>
                  </a:schemeClr>
                </a:solidFill>
              </a:rPr>
              <a:t>Whitney left home at 20 to 12 or 11:40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983" y="2048645"/>
            <a:ext cx="2077898" cy="2080142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7775896" y="2199017"/>
            <a:ext cx="9846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45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154526" y="3420050"/>
            <a:ext cx="9846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25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399619" y="3413191"/>
            <a:ext cx="9846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20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08142" y="4643218"/>
            <a:ext cx="59312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They both arrive at the airport at 13:25</a:t>
            </a:r>
          </a:p>
          <a:p>
            <a:pPr algn="l"/>
            <a:r>
              <a:rPr lang="en-GB" sz="2800" dirty="0"/>
              <a:t>What time did they each leave home?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6010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 animBg="1"/>
      <p:bldP spid="36" grpId="0"/>
      <p:bldP spid="38" grpId="0" animBg="1"/>
      <p:bldP spid="39" grpId="0"/>
      <p:bldP spid="41" grpId="0"/>
      <p:bldP spid="42" grpId="0"/>
      <p:bldP spid="43" grpId="0"/>
      <p:bldP spid="44" grpId="0" animBg="1"/>
      <p:bldP spid="45" grpId="0"/>
      <p:bldP spid="46" grpId="0"/>
      <p:bldP spid="49" grpId="0"/>
      <p:bldP spid="50" grpId="0"/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CE94C8A-4286-4BE0-A60F-92B265123A97}"/>
              </a:ext>
            </a:extLst>
          </p:cNvPr>
          <p:cNvSpPr txBox="1"/>
          <p:nvPr/>
        </p:nvSpPr>
        <p:spPr>
          <a:xfrm>
            <a:off x="3827706" y="699777"/>
            <a:ext cx="562784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Ron and Amir are also going away.</a:t>
            </a:r>
          </a:p>
          <a:p>
            <a:r>
              <a:rPr lang="en-GB" sz="2800" dirty="0"/>
              <a:t>Together their cases have a mass of 45 kg.</a:t>
            </a:r>
          </a:p>
          <a:p>
            <a:r>
              <a:rPr lang="en-GB" sz="2800" dirty="0"/>
              <a:t>Amir’s case is 3 kg heavier than Ron’s.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557166" y="2957513"/>
                <a:ext cx="2489604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45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800" dirty="0"/>
                  <a:t> 3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42</a:t>
                </a:r>
              </a:p>
              <a:p>
                <a:pPr algn="l"/>
                <a:r>
                  <a:rPr lang="en-GB" sz="2800" dirty="0"/>
                  <a:t>42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÷</m:t>
                    </m:r>
                  </m:oMath>
                </a14:m>
                <a:r>
                  <a:rPr lang="en-GB" sz="2800" dirty="0"/>
                  <a:t> 2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21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7166" y="2957513"/>
                <a:ext cx="2489604" cy="954107"/>
              </a:xfrm>
              <a:prstGeom prst="rect">
                <a:avLst/>
              </a:prstGeom>
              <a:blipFill>
                <a:blip r:embed="rId7"/>
                <a:stretch>
                  <a:fillRect l="-5147" t="-5732" b="-17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ECE94C8A-4286-4BE0-A60F-92B265123A97}"/>
              </a:ext>
            </a:extLst>
          </p:cNvPr>
          <p:cNvSpPr txBox="1"/>
          <p:nvPr/>
        </p:nvSpPr>
        <p:spPr>
          <a:xfrm>
            <a:off x="513965" y="5038001"/>
            <a:ext cx="77102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What is the mass of each case?</a:t>
            </a:r>
          </a:p>
          <a:p>
            <a:endParaRPr lang="en-GB" sz="2800" dirty="0"/>
          </a:p>
        </p:txBody>
      </p:sp>
      <p:sp>
        <p:nvSpPr>
          <p:cNvPr id="9" name="Rectangle 8"/>
          <p:cNvSpPr/>
          <p:nvPr/>
        </p:nvSpPr>
        <p:spPr>
          <a:xfrm>
            <a:off x="1279536" y="2991873"/>
            <a:ext cx="1785403" cy="5143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279535" y="3827069"/>
            <a:ext cx="2773489" cy="5143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252143" y="2940230"/>
            <a:ext cx="6671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prstClr val="black"/>
                </a:solidFill>
              </a:rPr>
              <a:t>3 kg </a:t>
            </a:r>
            <a:endParaRPr lang="en-GB" sz="1400" dirty="0"/>
          </a:p>
        </p:txBody>
      </p:sp>
      <p:cxnSp>
        <p:nvCxnSpPr>
          <p:cNvPr id="21" name="Straight Connector 20"/>
          <p:cNvCxnSpPr>
            <a:cxnSpLocks/>
          </p:cNvCxnSpPr>
          <p:nvPr/>
        </p:nvCxnSpPr>
        <p:spPr>
          <a:xfrm flipV="1">
            <a:off x="3057796" y="2784031"/>
            <a:ext cx="0" cy="1692966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3079228" y="3299692"/>
            <a:ext cx="944629" cy="1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ight Brace 22"/>
          <p:cNvSpPr/>
          <p:nvPr/>
        </p:nvSpPr>
        <p:spPr>
          <a:xfrm>
            <a:off x="4196231" y="2924150"/>
            <a:ext cx="388328" cy="1402418"/>
          </a:xfrm>
          <a:prstGeom prst="rightBrace">
            <a:avLst>
              <a:gd name="adj1" fmla="val 8333"/>
              <a:gd name="adj2" fmla="val 49495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727765" y="3360035"/>
            <a:ext cx="1100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45 kg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CE94C8A-4286-4BE0-A60F-92B265123A97}"/>
              </a:ext>
            </a:extLst>
          </p:cNvPr>
          <p:cNvSpPr txBox="1"/>
          <p:nvPr/>
        </p:nvSpPr>
        <p:spPr>
          <a:xfrm>
            <a:off x="4561319" y="4022145"/>
            <a:ext cx="77102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Ron’s case has a mass of 21 kg. </a:t>
            </a:r>
          </a:p>
          <a:p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Amir’s case has a mass of 24 kg.</a:t>
            </a:r>
          </a:p>
          <a:p>
            <a:endParaRPr lang="en-GB" sz="28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345" y="539980"/>
            <a:ext cx="1427798" cy="170311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17727" y="603162"/>
            <a:ext cx="1442352" cy="1760737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592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117170">
            <a:off x="943851" y="1558966"/>
            <a:ext cx="597634" cy="1057354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9875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9651801">
            <a:off x="3023044" y="1560869"/>
            <a:ext cx="535834" cy="998448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D27F98AE-E148-4145-B805-880FE5F199D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608672" y="4714643"/>
            <a:ext cx="697680" cy="697680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3622CE17-6CBE-6040-B6F8-C91DBF3E4099}"/>
              </a:ext>
            </a:extLst>
          </p:cNvPr>
          <p:cNvSpPr txBox="1"/>
          <p:nvPr/>
        </p:nvSpPr>
        <p:spPr>
          <a:xfrm>
            <a:off x="6175724" y="4822557"/>
            <a:ext cx="2990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alibri" panose="020F0502020204030204" pitchFamily="34" charset="0"/>
              </a:rPr>
              <a:t>Have a think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66078" y="2999177"/>
            <a:ext cx="1771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21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876193" y="3806738"/>
            <a:ext cx="1771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21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377143" y="3832976"/>
            <a:ext cx="1771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28727" y="2957513"/>
            <a:ext cx="7287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dirty="0"/>
              <a:t>R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36765" y="3823565"/>
            <a:ext cx="7287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dirty="0"/>
              <a:t>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9666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5" grpId="0" animBg="1"/>
      <p:bldP spid="20" grpId="0"/>
      <p:bldP spid="23" grpId="0" animBg="1"/>
      <p:bldP spid="24" grpId="0"/>
      <p:bldP spid="38" grpId="0"/>
      <p:bldP spid="38" grpId="1"/>
      <p:bldP spid="2" grpId="0"/>
      <p:bldP spid="39" grpId="0"/>
      <p:bldP spid="40" grpId="0"/>
      <p:bldP spid="41" grpId="0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8758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855760">
            <a:off x="4109096" y="1147621"/>
            <a:ext cx="895908" cy="16693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3D8ADCF-4E30-484C-8A2A-96C7081844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0734" y="-69147"/>
            <a:ext cx="3438442" cy="7498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CE94C8A-4286-4BE0-A60F-92B265123A97}"/>
              </a:ext>
            </a:extLst>
          </p:cNvPr>
          <p:cNvSpPr txBox="1"/>
          <p:nvPr/>
        </p:nvSpPr>
        <p:spPr>
          <a:xfrm>
            <a:off x="963825" y="660086"/>
            <a:ext cx="7710265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Here are three more suitcases.</a:t>
            </a:r>
          </a:p>
          <a:p>
            <a:endParaRPr lang="en-GB" sz="1200" dirty="0"/>
          </a:p>
          <a:p>
            <a:r>
              <a:rPr lang="en-GB" sz="2800" dirty="0"/>
              <a:t> 	   A				    B				C</a:t>
            </a:r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400" dirty="0"/>
          </a:p>
          <a:p>
            <a:r>
              <a:rPr lang="en-GB" sz="2800" dirty="0"/>
              <a:t>Case A and Case B have a total mass of 30 kg.</a:t>
            </a:r>
          </a:p>
          <a:p>
            <a:r>
              <a:rPr lang="en-GB" sz="2800" dirty="0"/>
              <a:t>Case B and Case C have a total mass of 29 kg.</a:t>
            </a:r>
          </a:p>
          <a:p>
            <a:r>
              <a:rPr lang="en-GB" sz="2800" dirty="0"/>
              <a:t>Case A and Case C have a total mass of 35 kg.</a:t>
            </a:r>
          </a:p>
          <a:p>
            <a:endParaRPr lang="en-GB" sz="2800" dirty="0"/>
          </a:p>
          <a:p>
            <a:r>
              <a:rPr lang="en-GB" sz="2800" dirty="0"/>
              <a:t>What is the mass of each suitcase?</a:t>
            </a:r>
          </a:p>
          <a:p>
            <a:endParaRPr lang="en-GB" sz="28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18886" y="4624612"/>
            <a:ext cx="747045" cy="74704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921730" y="4767301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98CC0E7-F32A-42FF-A231-E85AA93315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30645" y="1326075"/>
            <a:ext cx="2022091" cy="1489525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2027664" y="1326075"/>
            <a:ext cx="1474518" cy="1349850"/>
            <a:chOff x="5919895" y="1516119"/>
            <a:chExt cx="1000449" cy="923743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9"/>
            <a:srcRect b="8151"/>
            <a:stretch/>
          </p:blipFill>
          <p:spPr>
            <a:xfrm>
              <a:off x="5933751" y="1646249"/>
              <a:ext cx="921934" cy="793613"/>
            </a:xfrm>
            <a:prstGeom prst="rect">
              <a:avLst/>
            </a:prstGeom>
          </p:spPr>
        </p:pic>
        <p:sp>
          <p:nvSpPr>
            <p:cNvPr id="27" name="Rounded Rectangle 26"/>
            <p:cNvSpPr/>
            <p:nvPr/>
          </p:nvSpPr>
          <p:spPr>
            <a:xfrm>
              <a:off x="5919895" y="1543903"/>
              <a:ext cx="324000" cy="211673"/>
            </a:xfrm>
            <a:prstGeom prst="roundRect">
              <a:avLst/>
            </a:prstGeom>
            <a:solidFill>
              <a:srgbClr val="F6FA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6596344" y="1516119"/>
              <a:ext cx="324000" cy="211673"/>
            </a:xfrm>
            <a:prstGeom prst="roundRect">
              <a:avLst/>
            </a:prstGeom>
            <a:solidFill>
              <a:srgbClr val="F6FA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4316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|2.8|4.3|3.7|8.4|4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3.3|1.2|7.4|8.2|0.9|3.1|9.4|8.1|5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1|3.2|6.5|16.5|6.9|12.6|12.1|22.8|6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9.3|5.6|2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6.3|10.8|3.1|9.3|4.5|2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|5.2|5.9|4|4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1|2.7|5.9|3.1|1.6|1.5|5.8|2.4|5.8|1.8|3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8|5.9|8.6|2.7|5.8|2.7|1.8|1.6|6.1|1.5|2.2|1.3|4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5.5|4.1|5|3.5|5.5|4.9|8.9|2.6|5.1|2.8|4|3.6|11.3|5.9|3.8|1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6.6|7|6.9|5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6.7|11.5|1.5|2.9|2.9|3.2|3|2.1|3.3|2.8|1.2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0DC92D10A6294EB2D3BAE7684BF2FC" ma:contentTypeVersion="13" ma:contentTypeDescription="Create a new document." ma:contentTypeScope="" ma:versionID="c2e0ad7e8459b4a763097fd9c50beffe">
  <xsd:schema xmlns:xsd="http://www.w3.org/2001/XMLSchema" xmlns:xs="http://www.w3.org/2001/XMLSchema" xmlns:p="http://schemas.microsoft.com/office/2006/metadata/properties" xmlns:ns3="522d4c35-b548-4432-90ae-af4376e1c4b4" xmlns:ns4="cee99ee9-287b-4f9a-957c-ba5ae7375c9a" targetNamespace="http://schemas.microsoft.com/office/2006/metadata/properties" ma:root="true" ma:fieldsID="379c73df8c7c32fbb5b9cacbe02209f3" ns3:_="" ns4:_="">
    <xsd:import namespace="522d4c35-b548-4432-90ae-af4376e1c4b4"/>
    <xsd:import namespace="cee99ee9-287b-4f9a-957c-ba5ae7375c9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2d4c35-b548-4432-90ae-af4376e1c4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99ee9-287b-4f9a-957c-ba5ae7375c9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ED84827-C9B3-492B-A462-A2AC3DED0BB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BC5F11-B40C-47FE-884A-FCBB85ED7B57}">
  <ds:schemaRefs>
    <ds:schemaRef ds:uri="522d4c35-b548-4432-90ae-af4376e1c4b4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www.w3.org/XML/1998/namespace"/>
    <ds:schemaRef ds:uri="http://schemas.microsoft.com/office/infopath/2007/PartnerControls"/>
    <ds:schemaRef ds:uri="cee99ee9-287b-4f9a-957c-ba5ae7375c9a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5D7D4C71-66F9-48C9-8A4D-9694122813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2d4c35-b548-4432-90ae-af4376e1c4b4"/>
    <ds:schemaRef ds:uri="cee99ee9-287b-4f9a-957c-ba5ae7375c9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477</TotalTime>
  <Words>614</Words>
  <Application>Microsoft Office PowerPoint</Application>
  <PresentationFormat>A4 Paper (210x297 mm)</PresentationFormat>
  <Paragraphs>123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Bariol Bold</vt:lpstr>
      <vt:lpstr>Calibri</vt:lpstr>
      <vt:lpstr>Cambria Math</vt:lpstr>
      <vt:lpstr>KG Primary Penmanship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Cooper</dc:creator>
  <cp:lastModifiedBy>James Clegg</cp:lastModifiedBy>
  <cp:revision>71</cp:revision>
  <dcterms:created xsi:type="dcterms:W3CDTF">2019-10-15T10:24:11Z</dcterms:created>
  <dcterms:modified xsi:type="dcterms:W3CDTF">2021-06-28T11:10:42Z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0x010100810DC92D10A6294EB2D3BAE7684BF2FC</vt:lpwstr>
  </property>
</Properties>
</file>